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34"/>
  </p:notesMasterIdLst>
  <p:sldIdLst>
    <p:sldId id="2147477417" r:id="rId2"/>
    <p:sldId id="2147477609" r:id="rId3"/>
    <p:sldId id="2147477600" r:id="rId4"/>
    <p:sldId id="2147477631" r:id="rId5"/>
    <p:sldId id="2147477618" r:id="rId6"/>
    <p:sldId id="2147477601" r:id="rId7"/>
    <p:sldId id="2147477614" r:id="rId8"/>
    <p:sldId id="2147477615" r:id="rId9"/>
    <p:sldId id="2147477616" r:id="rId10"/>
    <p:sldId id="2147477617" r:id="rId11"/>
    <p:sldId id="2147477602" r:id="rId12"/>
    <p:sldId id="2147477603" r:id="rId13"/>
    <p:sldId id="2147477604" r:id="rId14"/>
    <p:sldId id="2147477605" r:id="rId15"/>
    <p:sldId id="2147477606" r:id="rId16"/>
    <p:sldId id="2147477607" r:id="rId17"/>
    <p:sldId id="2147477626" r:id="rId18"/>
    <p:sldId id="2076137652" r:id="rId19"/>
    <p:sldId id="2076137644" r:id="rId20"/>
    <p:sldId id="2076137649" r:id="rId21"/>
    <p:sldId id="2147477622" r:id="rId22"/>
    <p:sldId id="2147477611" r:id="rId23"/>
    <p:sldId id="2147477612" r:id="rId24"/>
    <p:sldId id="2147477619" r:id="rId25"/>
    <p:sldId id="2147477620" r:id="rId26"/>
    <p:sldId id="2147477629" r:id="rId27"/>
    <p:sldId id="2147477630" r:id="rId28"/>
    <p:sldId id="2147477628" r:id="rId29"/>
    <p:sldId id="2147477621" r:id="rId30"/>
    <p:sldId id="2147477608" r:id="rId31"/>
    <p:sldId id="2147477632" r:id="rId32"/>
    <p:sldId id="2147477573" r:id="rId33"/>
  </p:sldIdLst>
  <p:sldSz cx="12192000" cy="6858000"/>
  <p:notesSz cx="6858000" cy="9144000"/>
  <p:embeddedFontLst>
    <p:embeddedFont>
      <p:font typeface="Aptos Mono" panose="020B0009020202020204" pitchFamily="49" charset="0"/>
      <p:regular r:id="rId35"/>
      <p:bold r:id="rId36"/>
      <p:italic r:id="rId37"/>
      <p:boldItalic r:id="rId38"/>
    </p:embeddedFont>
    <p:embeddedFont>
      <p:font typeface="Cambria Math" panose="02040503050406030204" pitchFamily="18" charset="0"/>
      <p:regular r:id="rId39"/>
    </p:embeddedFont>
    <p:embeddedFont>
      <p:font typeface="Helvetica Neue" panose="020B060402020202020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th, Dan" initials="RD" lastIdx="2" clrIdx="0">
    <p:extLst>
      <p:ext uri="{19B8F6BF-5375-455C-9EA6-DF929625EA0E}">
        <p15:presenceInfo xmlns:p15="http://schemas.microsoft.com/office/powerpoint/2012/main" userId="S::danroth@upenn.edu::18da4c67-dd89-43a7-9856-8592f867a2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FE1"/>
    <a:srgbClr val="3366CC"/>
    <a:srgbClr val="FFF2CC"/>
    <a:srgbClr val="0000FF"/>
    <a:srgbClr val="FFFFFF"/>
    <a:srgbClr val="FFCCFF"/>
    <a:srgbClr val="FF66FF"/>
    <a:srgbClr val="FF99FF"/>
    <a:srgbClr val="FF4242"/>
    <a:srgbClr val="F883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6" autoAdjust="0"/>
    <p:restoredTop sz="86702" autoAdjust="0"/>
  </p:normalViewPr>
  <p:slideViewPr>
    <p:cSldViewPr snapToGrid="0" snapToObjects="1">
      <p:cViewPr varScale="1">
        <p:scale>
          <a:sx n="59" d="100"/>
          <a:sy n="59" d="100"/>
        </p:scale>
        <p:origin x="471" y="33"/>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222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C15696ED-DDB4-42C6-874F-3AE52334BA53}"/>
    <pc:docChg chg="undo custSel addSld delSld modSld sldOrd">
      <pc:chgData name="Roth, Dan" userId="18da4c67-dd89-43a7-9856-8592f867a23c" providerId="ADAL" clId="{C15696ED-DDB4-42C6-874F-3AE52334BA53}" dt="2026-06-04T22:51:12.373" v="5857" actId="47"/>
      <pc:docMkLst>
        <pc:docMk/>
      </pc:docMkLst>
      <pc:sldChg chg="addSp delSp modSp del mod chgLayout">
        <pc:chgData name="Roth, Dan" userId="18da4c67-dd89-43a7-9856-8592f867a23c" providerId="ADAL" clId="{C15696ED-DDB4-42C6-874F-3AE52334BA53}" dt="2026-06-03T02:02:06.781" v="2982" actId="47"/>
        <pc:sldMkLst>
          <pc:docMk/>
          <pc:sldMk cId="0" sldId="257"/>
        </pc:sldMkLst>
      </pc:sldChg>
      <pc:sldChg chg="addSp delSp modSp add del mod modClrScheme chgLayout">
        <pc:chgData name="Roth, Dan" userId="18da4c67-dd89-43a7-9856-8592f867a23c" providerId="ADAL" clId="{C15696ED-DDB4-42C6-874F-3AE52334BA53}" dt="2026-06-03T03:12:31.201" v="3545" actId="47"/>
        <pc:sldMkLst>
          <pc:docMk/>
          <pc:sldMk cId="0" sldId="259"/>
        </pc:sldMkLst>
        <pc:spChg chg="add del mod">
          <ac:chgData name="Roth, Dan" userId="18da4c67-dd89-43a7-9856-8592f867a23c" providerId="ADAL" clId="{C15696ED-DDB4-42C6-874F-3AE52334BA53}" dt="2026-06-03T03:01:27.966" v="3458" actId="6264"/>
          <ac:spMkLst>
            <pc:docMk/>
            <pc:sldMk cId="0" sldId="259"/>
            <ac:spMk id="2" creationId="{91593AEB-7B55-8C73-7F6B-770888063738}"/>
          </ac:spMkLst>
        </pc:spChg>
        <pc:spChg chg="add del mod">
          <ac:chgData name="Roth, Dan" userId="18da4c67-dd89-43a7-9856-8592f867a23c" providerId="ADAL" clId="{C15696ED-DDB4-42C6-874F-3AE52334BA53}" dt="2026-06-03T03:01:27.966" v="3458" actId="6264"/>
          <ac:spMkLst>
            <pc:docMk/>
            <pc:sldMk cId="0" sldId="259"/>
            <ac:spMk id="3" creationId="{06CD2389-3E7C-835B-C094-C955066807A7}"/>
          </ac:spMkLst>
        </pc:spChg>
        <pc:spChg chg="mod ord">
          <ac:chgData name="Roth, Dan" userId="18da4c67-dd89-43a7-9856-8592f867a23c" providerId="ADAL" clId="{C15696ED-DDB4-42C6-874F-3AE52334BA53}" dt="2026-06-03T03:02:26.062" v="3489" actId="6264"/>
          <ac:spMkLst>
            <pc:docMk/>
            <pc:sldMk cId="0" sldId="259"/>
            <ac:spMk id="4" creationId="{711DCBAC-8961-74D0-22D5-7D0AA8EFD19F}"/>
          </ac:spMkLst>
        </pc:spChg>
        <pc:spChg chg="add del mod">
          <ac:chgData name="Roth, Dan" userId="18da4c67-dd89-43a7-9856-8592f867a23c" providerId="ADAL" clId="{C15696ED-DDB4-42C6-874F-3AE52334BA53}" dt="2026-06-03T03:01:27.966" v="3458" actId="6264"/>
          <ac:spMkLst>
            <pc:docMk/>
            <pc:sldMk cId="0" sldId="259"/>
            <ac:spMk id="5" creationId="{90F65852-ABD0-E257-33E6-01FF2B63EDA4}"/>
          </ac:spMkLst>
        </pc:spChg>
        <pc:spChg chg="add del mod">
          <ac:chgData name="Roth, Dan" userId="18da4c67-dd89-43a7-9856-8592f867a23c" providerId="ADAL" clId="{C15696ED-DDB4-42C6-874F-3AE52334BA53}" dt="2026-06-03T03:02:26.062" v="3489" actId="6264"/>
          <ac:spMkLst>
            <pc:docMk/>
            <pc:sldMk cId="0" sldId="259"/>
            <ac:spMk id="6" creationId="{41A8061B-BD3B-97AB-EB87-29C8C648F64C}"/>
          </ac:spMkLst>
        </pc:spChg>
        <pc:spChg chg="add del mod">
          <ac:chgData name="Roth, Dan" userId="18da4c67-dd89-43a7-9856-8592f867a23c" providerId="ADAL" clId="{C15696ED-DDB4-42C6-874F-3AE52334BA53}" dt="2026-06-03T03:02:26.062" v="3489" actId="6264"/>
          <ac:spMkLst>
            <pc:docMk/>
            <pc:sldMk cId="0" sldId="259"/>
            <ac:spMk id="7" creationId="{DFE15BC1-1274-FCB8-6B2A-A8C4BC2D3E69}"/>
          </ac:spMkLst>
        </pc:spChg>
        <pc:spChg chg="add del mod">
          <ac:chgData name="Roth, Dan" userId="18da4c67-dd89-43a7-9856-8592f867a23c" providerId="ADAL" clId="{C15696ED-DDB4-42C6-874F-3AE52334BA53}" dt="2026-06-03T03:02:26.062" v="3489" actId="6264"/>
          <ac:spMkLst>
            <pc:docMk/>
            <pc:sldMk cId="0" sldId="259"/>
            <ac:spMk id="8" creationId="{8F22DFAF-5214-1C92-8EB8-DA6CBA1944FF}"/>
          </ac:spMkLst>
        </pc:spChg>
        <pc:spChg chg="add del">
          <ac:chgData name="Roth, Dan" userId="18da4c67-dd89-43a7-9856-8592f867a23c" providerId="ADAL" clId="{C15696ED-DDB4-42C6-874F-3AE52334BA53}" dt="2026-06-03T03:09:09.894" v="3536" actId="478"/>
          <ac:spMkLst>
            <pc:docMk/>
            <pc:sldMk cId="0" sldId="259"/>
            <ac:spMk id="10" creationId="{68A739BA-E53D-2663-1BA0-68BDA2EE9167}"/>
          </ac:spMkLst>
        </pc:spChg>
        <pc:spChg chg="mod ord">
          <ac:chgData name="Roth, Dan" userId="18da4c67-dd89-43a7-9856-8592f867a23c" providerId="ADAL" clId="{C15696ED-DDB4-42C6-874F-3AE52334BA53}" dt="2026-06-03T03:02:26.062" v="3489" actId="6264"/>
          <ac:spMkLst>
            <pc:docMk/>
            <pc:sldMk cId="0" sldId="259"/>
            <ac:spMk id="73" creationId="{00000000-0000-0000-0000-000000000000}"/>
          </ac:spMkLst>
        </pc:spChg>
        <pc:spChg chg="mod ord">
          <ac:chgData name="Roth, Dan" userId="18da4c67-dd89-43a7-9856-8592f867a23c" providerId="ADAL" clId="{C15696ED-DDB4-42C6-874F-3AE52334BA53}" dt="2026-06-03T03:02:26.062" v="3489" actId="6264"/>
          <ac:spMkLst>
            <pc:docMk/>
            <pc:sldMk cId="0" sldId="259"/>
            <ac:spMk id="74" creationId="{00000000-0000-0000-0000-000000000000}"/>
          </ac:spMkLst>
        </pc:spChg>
        <pc:picChg chg="mod">
          <ac:chgData name="Roth, Dan" userId="18da4c67-dd89-43a7-9856-8592f867a23c" providerId="ADAL" clId="{C15696ED-DDB4-42C6-874F-3AE52334BA53}" dt="2026-06-03T03:09:02.917" v="3533" actId="1076"/>
          <ac:picMkLst>
            <pc:docMk/>
            <pc:sldMk cId="0" sldId="259"/>
            <ac:picMk id="75" creationId="{00000000-0000-0000-0000-000000000000}"/>
          </ac:picMkLst>
        </pc:picChg>
      </pc:sldChg>
      <pc:sldChg chg="del">
        <pc:chgData name="Roth, Dan" userId="18da4c67-dd89-43a7-9856-8592f867a23c" providerId="ADAL" clId="{C15696ED-DDB4-42C6-874F-3AE52334BA53}" dt="2026-06-03T05:01:15.365" v="5702" actId="47"/>
        <pc:sldMkLst>
          <pc:docMk/>
          <pc:sldMk cId="1465404719" sldId="260"/>
        </pc:sldMkLst>
      </pc:sldChg>
      <pc:sldChg chg="addSp delSp modSp del mod chgLayout">
        <pc:chgData name="Roth, Dan" userId="18da4c67-dd89-43a7-9856-8592f867a23c" providerId="ADAL" clId="{C15696ED-DDB4-42C6-874F-3AE52334BA53}" dt="2026-06-03T02:10:45.855" v="3118" actId="47"/>
        <pc:sldMkLst>
          <pc:docMk/>
          <pc:sldMk cId="0" sldId="261"/>
        </pc:sldMkLst>
        <pc:spChg chg="mod ord">
          <ac:chgData name="Roth, Dan" userId="18da4c67-dd89-43a7-9856-8592f867a23c" providerId="ADAL" clId="{C15696ED-DDB4-42C6-874F-3AE52334BA53}" dt="2026-06-03T02:07:29.746" v="2995" actId="6264"/>
          <ac:spMkLst>
            <pc:docMk/>
            <pc:sldMk cId="0" sldId="261"/>
            <ac:spMk id="2" creationId="{79A0ED4A-C5BD-908A-67B2-94243224C28A}"/>
          </ac:spMkLst>
        </pc:spChg>
        <pc:spChg chg="add del mod">
          <ac:chgData name="Roth, Dan" userId="18da4c67-dd89-43a7-9856-8592f867a23c" providerId="ADAL" clId="{C15696ED-DDB4-42C6-874F-3AE52334BA53}" dt="2026-06-03T02:07:29.746" v="2995" actId="6264"/>
          <ac:spMkLst>
            <pc:docMk/>
            <pc:sldMk cId="0" sldId="261"/>
            <ac:spMk id="3" creationId="{965C717C-577F-CC58-A284-8E5336EAE023}"/>
          </ac:spMkLst>
        </pc:spChg>
        <pc:spChg chg="add del mod">
          <ac:chgData name="Roth, Dan" userId="18da4c67-dd89-43a7-9856-8592f867a23c" providerId="ADAL" clId="{C15696ED-DDB4-42C6-874F-3AE52334BA53}" dt="2026-06-03T02:07:29.746" v="2995" actId="6264"/>
          <ac:spMkLst>
            <pc:docMk/>
            <pc:sldMk cId="0" sldId="261"/>
            <ac:spMk id="4" creationId="{07DB44D3-99AC-709E-5D8F-B410F08859EC}"/>
          </ac:spMkLst>
        </pc:spChg>
        <pc:spChg chg="add del mod">
          <ac:chgData name="Roth, Dan" userId="18da4c67-dd89-43a7-9856-8592f867a23c" providerId="ADAL" clId="{C15696ED-DDB4-42C6-874F-3AE52334BA53}" dt="2026-06-03T02:07:29.746" v="2995" actId="6264"/>
          <ac:spMkLst>
            <pc:docMk/>
            <pc:sldMk cId="0" sldId="261"/>
            <ac:spMk id="5" creationId="{A6CDCF74-2D15-12CA-A0D0-3ACC3189C3FA}"/>
          </ac:spMkLst>
        </pc:spChg>
        <pc:spChg chg="mod ord">
          <ac:chgData name="Roth, Dan" userId="18da4c67-dd89-43a7-9856-8592f867a23c" providerId="ADAL" clId="{C15696ED-DDB4-42C6-874F-3AE52334BA53}" dt="2026-06-03T02:07:29.746" v="2995" actId="6264"/>
          <ac:spMkLst>
            <pc:docMk/>
            <pc:sldMk cId="0" sldId="261"/>
            <ac:spMk id="87" creationId="{00000000-0000-0000-0000-000000000000}"/>
          </ac:spMkLst>
        </pc:spChg>
        <pc:spChg chg="mod ord">
          <ac:chgData name="Roth, Dan" userId="18da4c67-dd89-43a7-9856-8592f867a23c" providerId="ADAL" clId="{C15696ED-DDB4-42C6-874F-3AE52334BA53}" dt="2026-06-03T02:07:29.746" v="2995" actId="6264"/>
          <ac:spMkLst>
            <pc:docMk/>
            <pc:sldMk cId="0" sldId="261"/>
            <ac:spMk id="88" creationId="{00000000-0000-0000-0000-000000000000}"/>
          </ac:spMkLst>
        </pc:spChg>
      </pc:sldChg>
      <pc:sldChg chg="addSp delSp modSp del mod modClrScheme chgLayout">
        <pc:chgData name="Roth, Dan" userId="18da4c67-dd89-43a7-9856-8592f867a23c" providerId="ADAL" clId="{C15696ED-DDB4-42C6-874F-3AE52334BA53}" dt="2026-06-03T02:18:18.402" v="3202" actId="47"/>
        <pc:sldMkLst>
          <pc:docMk/>
          <pc:sldMk cId="0" sldId="263"/>
        </pc:sldMkLst>
        <pc:spChg chg="mod ord">
          <ac:chgData name="Roth, Dan" userId="18da4c67-dd89-43a7-9856-8592f867a23c" providerId="ADAL" clId="{C15696ED-DDB4-42C6-874F-3AE52334BA53}" dt="2026-06-03T02:15:45.378" v="3155" actId="6264"/>
          <ac:spMkLst>
            <pc:docMk/>
            <pc:sldMk cId="0" sldId="263"/>
            <ac:spMk id="2" creationId="{EABE11B8-077A-8452-F013-8B731DC75FF1}"/>
          </ac:spMkLst>
        </pc:spChg>
        <pc:spChg chg="add del mod ord">
          <ac:chgData name="Roth, Dan" userId="18da4c67-dd89-43a7-9856-8592f867a23c" providerId="ADAL" clId="{C15696ED-DDB4-42C6-874F-3AE52334BA53}" dt="2026-06-03T02:14:41.929" v="3150" actId="700"/>
          <ac:spMkLst>
            <pc:docMk/>
            <pc:sldMk cId="0" sldId="263"/>
            <ac:spMk id="3" creationId="{E75E5460-4BBB-A8BA-3D8C-E4F7BD17CA03}"/>
          </ac:spMkLst>
        </pc:spChg>
        <pc:spChg chg="add del mod ord">
          <ac:chgData name="Roth, Dan" userId="18da4c67-dd89-43a7-9856-8592f867a23c" providerId="ADAL" clId="{C15696ED-DDB4-42C6-874F-3AE52334BA53}" dt="2026-06-03T02:14:46.017" v="3151" actId="6264"/>
          <ac:spMkLst>
            <pc:docMk/>
            <pc:sldMk cId="0" sldId="263"/>
            <ac:spMk id="4" creationId="{7542A49C-FC36-4E53-ABC5-1C2B7514D4BA}"/>
          </ac:spMkLst>
        </pc:spChg>
        <pc:spChg chg="add del mod">
          <ac:chgData name="Roth, Dan" userId="18da4c67-dd89-43a7-9856-8592f867a23c" providerId="ADAL" clId="{C15696ED-DDB4-42C6-874F-3AE52334BA53}" dt="2026-06-03T02:14:46.017" v="3151" actId="6264"/>
          <ac:spMkLst>
            <pc:docMk/>
            <pc:sldMk cId="0" sldId="263"/>
            <ac:spMk id="5" creationId="{ABEAD0F7-3AAB-50C0-4B2A-F6662B6B25D0}"/>
          </ac:spMkLst>
        </pc:spChg>
        <pc:spChg chg="add del mod">
          <ac:chgData name="Roth, Dan" userId="18da4c67-dd89-43a7-9856-8592f867a23c" providerId="ADAL" clId="{C15696ED-DDB4-42C6-874F-3AE52334BA53}" dt="2026-06-03T02:14:46.017" v="3151" actId="6264"/>
          <ac:spMkLst>
            <pc:docMk/>
            <pc:sldMk cId="0" sldId="263"/>
            <ac:spMk id="6" creationId="{F0295018-6F41-5B18-2CB5-DD8F0DBEC014}"/>
          </ac:spMkLst>
        </pc:spChg>
        <pc:spChg chg="add del mod ord">
          <ac:chgData name="Roth, Dan" userId="18da4c67-dd89-43a7-9856-8592f867a23c" providerId="ADAL" clId="{C15696ED-DDB4-42C6-874F-3AE52334BA53}" dt="2026-06-03T02:15:31.591" v="3153" actId="6264"/>
          <ac:spMkLst>
            <pc:docMk/>
            <pc:sldMk cId="0" sldId="263"/>
            <ac:spMk id="7" creationId="{D0538A33-FAA0-0153-D836-31557B8CC927}"/>
          </ac:spMkLst>
        </pc:spChg>
        <pc:spChg chg="add del mod">
          <ac:chgData name="Roth, Dan" userId="18da4c67-dd89-43a7-9856-8592f867a23c" providerId="ADAL" clId="{C15696ED-DDB4-42C6-874F-3AE52334BA53}" dt="2026-06-03T02:15:31.591" v="3153" actId="6264"/>
          <ac:spMkLst>
            <pc:docMk/>
            <pc:sldMk cId="0" sldId="263"/>
            <ac:spMk id="8" creationId="{BDB5B746-E5CB-A478-6EEE-4FF73B3624F6}"/>
          </ac:spMkLst>
        </pc:spChg>
        <pc:spChg chg="add del mod">
          <ac:chgData name="Roth, Dan" userId="18da4c67-dd89-43a7-9856-8592f867a23c" providerId="ADAL" clId="{C15696ED-DDB4-42C6-874F-3AE52334BA53}" dt="2026-06-03T02:15:31.591" v="3153" actId="6264"/>
          <ac:spMkLst>
            <pc:docMk/>
            <pc:sldMk cId="0" sldId="263"/>
            <ac:spMk id="9" creationId="{4C208696-A22D-07E3-DC44-D1F7DD6741C8}"/>
          </ac:spMkLst>
        </pc:spChg>
        <pc:spChg chg="add del mod ord">
          <ac:chgData name="Roth, Dan" userId="18da4c67-dd89-43a7-9856-8592f867a23c" providerId="ADAL" clId="{C15696ED-DDB4-42C6-874F-3AE52334BA53}" dt="2026-06-03T02:15:45.378" v="3155" actId="6264"/>
          <ac:spMkLst>
            <pc:docMk/>
            <pc:sldMk cId="0" sldId="263"/>
            <ac:spMk id="10" creationId="{B54E670A-9DCC-93D7-2C38-9E644BAB0439}"/>
          </ac:spMkLst>
        </pc:spChg>
        <pc:spChg chg="add del mod">
          <ac:chgData name="Roth, Dan" userId="18da4c67-dd89-43a7-9856-8592f867a23c" providerId="ADAL" clId="{C15696ED-DDB4-42C6-874F-3AE52334BA53}" dt="2026-06-03T02:15:45.378" v="3155" actId="6264"/>
          <ac:spMkLst>
            <pc:docMk/>
            <pc:sldMk cId="0" sldId="263"/>
            <ac:spMk id="11" creationId="{D916DA64-EC47-E226-26CB-C0537F62E893}"/>
          </ac:spMkLst>
        </pc:spChg>
        <pc:spChg chg="add del mod">
          <ac:chgData name="Roth, Dan" userId="18da4c67-dd89-43a7-9856-8592f867a23c" providerId="ADAL" clId="{C15696ED-DDB4-42C6-874F-3AE52334BA53}" dt="2026-06-03T02:15:45.378" v="3155" actId="6264"/>
          <ac:spMkLst>
            <pc:docMk/>
            <pc:sldMk cId="0" sldId="263"/>
            <ac:spMk id="12" creationId="{8FEA8087-5A30-37D3-58C4-7205762F2B2D}"/>
          </ac:spMkLst>
        </pc:spChg>
        <pc:spChg chg="add mod ord">
          <ac:chgData name="Roth, Dan" userId="18da4c67-dd89-43a7-9856-8592f867a23c" providerId="ADAL" clId="{C15696ED-DDB4-42C6-874F-3AE52334BA53}" dt="2026-06-03T02:15:45.378" v="3155" actId="6264"/>
          <ac:spMkLst>
            <pc:docMk/>
            <pc:sldMk cId="0" sldId="263"/>
            <ac:spMk id="13" creationId="{4722DD95-E2C9-2968-3671-74DF20614B6E}"/>
          </ac:spMkLst>
        </pc:spChg>
        <pc:spChg chg="mod ord">
          <ac:chgData name="Roth, Dan" userId="18da4c67-dd89-43a7-9856-8592f867a23c" providerId="ADAL" clId="{C15696ED-DDB4-42C6-874F-3AE52334BA53}" dt="2026-06-03T02:15:45.378" v="3155" actId="6264"/>
          <ac:spMkLst>
            <pc:docMk/>
            <pc:sldMk cId="0" sldId="263"/>
            <ac:spMk id="101" creationId="{00000000-0000-0000-0000-000000000000}"/>
          </ac:spMkLst>
        </pc:spChg>
        <pc:spChg chg="del mod ord">
          <ac:chgData name="Roth, Dan" userId="18da4c67-dd89-43a7-9856-8592f867a23c" providerId="ADAL" clId="{C15696ED-DDB4-42C6-874F-3AE52334BA53}" dt="2026-06-03T02:12:29.239" v="3119" actId="700"/>
          <ac:spMkLst>
            <pc:docMk/>
            <pc:sldMk cId="0" sldId="263"/>
            <ac:spMk id="102" creationId="{00000000-0000-0000-0000-000000000000}"/>
          </ac:spMkLst>
        </pc:spChg>
        <pc:picChg chg="mod">
          <ac:chgData name="Roth, Dan" userId="18da4c67-dd89-43a7-9856-8592f867a23c" providerId="ADAL" clId="{C15696ED-DDB4-42C6-874F-3AE52334BA53}" dt="2026-06-03T02:12:58.069" v="3122" actId="1076"/>
          <ac:picMkLst>
            <pc:docMk/>
            <pc:sldMk cId="0" sldId="263"/>
            <ac:picMk id="103" creationId="{00000000-0000-0000-0000-000000000000}"/>
          </ac:picMkLst>
        </pc:picChg>
      </pc:sldChg>
      <pc:sldChg chg="del">
        <pc:chgData name="Roth, Dan" userId="18da4c67-dd89-43a7-9856-8592f867a23c" providerId="ADAL" clId="{C15696ED-DDB4-42C6-874F-3AE52334BA53}" dt="2026-06-03T03:43:30.736" v="4407" actId="47"/>
        <pc:sldMkLst>
          <pc:docMk/>
          <pc:sldMk cId="0" sldId="264"/>
        </pc:sldMkLst>
      </pc:sldChg>
      <pc:sldChg chg="del">
        <pc:chgData name="Roth, Dan" userId="18da4c67-dd89-43a7-9856-8592f867a23c" providerId="ADAL" clId="{C15696ED-DDB4-42C6-874F-3AE52334BA53}" dt="2026-06-03T03:48:47.406" v="4691" actId="47"/>
        <pc:sldMkLst>
          <pc:docMk/>
          <pc:sldMk cId="3003775338" sldId="275"/>
        </pc:sldMkLst>
      </pc:sldChg>
      <pc:sldChg chg="del">
        <pc:chgData name="Roth, Dan" userId="18da4c67-dd89-43a7-9856-8592f867a23c" providerId="ADAL" clId="{C15696ED-DDB4-42C6-874F-3AE52334BA53}" dt="2026-06-03T03:48:47.406" v="4691" actId="47"/>
        <pc:sldMkLst>
          <pc:docMk/>
          <pc:sldMk cId="1089467496" sldId="1949"/>
        </pc:sldMkLst>
      </pc:sldChg>
      <pc:sldChg chg="del">
        <pc:chgData name="Roth, Dan" userId="18da4c67-dd89-43a7-9856-8592f867a23c" providerId="ADAL" clId="{C15696ED-DDB4-42C6-874F-3AE52334BA53}" dt="2026-06-03T03:48:47.406" v="4691" actId="47"/>
        <pc:sldMkLst>
          <pc:docMk/>
          <pc:sldMk cId="529910891" sldId="2076137361"/>
        </pc:sldMkLst>
      </pc:sldChg>
      <pc:sldChg chg="del">
        <pc:chgData name="Roth, Dan" userId="18da4c67-dd89-43a7-9856-8592f867a23c" providerId="ADAL" clId="{C15696ED-DDB4-42C6-874F-3AE52334BA53}" dt="2026-06-03T03:48:47.406" v="4691" actId="47"/>
        <pc:sldMkLst>
          <pc:docMk/>
          <pc:sldMk cId="3505160162" sldId="2076137362"/>
        </pc:sldMkLst>
      </pc:sldChg>
      <pc:sldChg chg="del">
        <pc:chgData name="Roth, Dan" userId="18da4c67-dd89-43a7-9856-8592f867a23c" providerId="ADAL" clId="{C15696ED-DDB4-42C6-874F-3AE52334BA53}" dt="2026-06-03T03:48:47.406" v="4691" actId="47"/>
        <pc:sldMkLst>
          <pc:docMk/>
          <pc:sldMk cId="1870639390" sldId="2076137365"/>
        </pc:sldMkLst>
      </pc:sldChg>
      <pc:sldChg chg="addSp delSp modSp mod addAnim delAnim modAnim chgLayout">
        <pc:chgData name="Roth, Dan" userId="18da4c67-dd89-43a7-9856-8592f867a23c" providerId="ADAL" clId="{C15696ED-DDB4-42C6-874F-3AE52334BA53}" dt="2026-06-03T01:39:44.607" v="2881" actId="12788"/>
        <pc:sldMkLst>
          <pc:docMk/>
          <pc:sldMk cId="3801086404" sldId="2076137644"/>
        </pc:sldMkLst>
        <pc:spChg chg="mod">
          <ac:chgData name="Roth, Dan" userId="18da4c67-dd89-43a7-9856-8592f867a23c" providerId="ADAL" clId="{C15696ED-DDB4-42C6-874F-3AE52334BA53}" dt="2026-06-02T18:24:35.939" v="2480" actId="403"/>
          <ac:spMkLst>
            <pc:docMk/>
            <pc:sldMk cId="3801086404" sldId="2076137644"/>
            <ac:spMk id="2" creationId="{498CF550-B666-A196-8538-CA883BE00EB2}"/>
          </ac:spMkLst>
        </pc:spChg>
        <pc:spChg chg="add mod ord">
          <ac:chgData name="Roth, Dan" userId="18da4c67-dd89-43a7-9856-8592f867a23c" providerId="ADAL" clId="{C15696ED-DDB4-42C6-874F-3AE52334BA53}" dt="2026-06-03T01:35:56.981" v="2842" actId="14100"/>
          <ac:spMkLst>
            <pc:docMk/>
            <pc:sldMk cId="3801086404" sldId="2076137644"/>
            <ac:spMk id="3" creationId="{E2EFC997-113D-9D2D-AA3A-48CE317843F6}"/>
          </ac:spMkLst>
        </pc:spChg>
        <pc:spChg chg="mod ord">
          <ac:chgData name="Roth, Dan" userId="18da4c67-dd89-43a7-9856-8592f867a23c" providerId="ADAL" clId="{C15696ED-DDB4-42C6-874F-3AE52334BA53}" dt="2026-06-02T04:19:50.884" v="776" actId="700"/>
          <ac:spMkLst>
            <pc:docMk/>
            <pc:sldMk cId="3801086404" sldId="2076137644"/>
            <ac:spMk id="4" creationId="{602B270B-914A-A89E-EB51-68CE6A3B582C}"/>
          </ac:spMkLst>
        </pc:spChg>
        <pc:spChg chg="mod">
          <ac:chgData name="Roth, Dan" userId="18da4c67-dd89-43a7-9856-8592f867a23c" providerId="ADAL" clId="{C15696ED-DDB4-42C6-874F-3AE52334BA53}" dt="2026-06-02T18:39:14.718" v="2724" actId="1036"/>
          <ac:spMkLst>
            <pc:docMk/>
            <pc:sldMk cId="3801086404" sldId="2076137644"/>
            <ac:spMk id="6" creationId="{129D28C7-208F-B666-50C8-D42E514085B1}"/>
          </ac:spMkLst>
        </pc:spChg>
        <pc:spChg chg="mod">
          <ac:chgData name="Roth, Dan" userId="18da4c67-dd89-43a7-9856-8592f867a23c" providerId="ADAL" clId="{C15696ED-DDB4-42C6-874F-3AE52334BA53}" dt="2026-06-02T18:37:01.328" v="2665" actId="1036"/>
          <ac:spMkLst>
            <pc:docMk/>
            <pc:sldMk cId="3801086404" sldId="2076137644"/>
            <ac:spMk id="15" creationId="{64601DB7-B180-86FA-02D1-CDBA7A4370E1}"/>
          </ac:spMkLst>
        </pc:spChg>
        <pc:spChg chg="mod">
          <ac:chgData name="Roth, Dan" userId="18da4c67-dd89-43a7-9856-8592f867a23c" providerId="ADAL" clId="{C15696ED-DDB4-42C6-874F-3AE52334BA53}" dt="2026-06-02T18:37:01.328" v="2665" actId="1036"/>
          <ac:spMkLst>
            <pc:docMk/>
            <pc:sldMk cId="3801086404" sldId="2076137644"/>
            <ac:spMk id="16" creationId="{8C58A465-FBDF-D27C-DE3C-BE1E9A082145}"/>
          </ac:spMkLst>
        </pc:spChg>
        <pc:spChg chg="mod">
          <ac:chgData name="Roth, Dan" userId="18da4c67-dd89-43a7-9856-8592f867a23c" providerId="ADAL" clId="{C15696ED-DDB4-42C6-874F-3AE52334BA53}" dt="2026-06-02T18:37:01.328" v="2665" actId="1036"/>
          <ac:spMkLst>
            <pc:docMk/>
            <pc:sldMk cId="3801086404" sldId="2076137644"/>
            <ac:spMk id="20" creationId="{F3FE5381-59E7-2D38-6EFF-F224DDDB5450}"/>
          </ac:spMkLst>
        </pc:spChg>
        <pc:spChg chg="mod">
          <ac:chgData name="Roth, Dan" userId="18da4c67-dd89-43a7-9856-8592f867a23c" providerId="ADAL" clId="{C15696ED-DDB4-42C6-874F-3AE52334BA53}" dt="2026-06-02T18:39:14.718" v="2724" actId="1036"/>
          <ac:spMkLst>
            <pc:docMk/>
            <pc:sldMk cId="3801086404" sldId="2076137644"/>
            <ac:spMk id="22" creationId="{F6CE1631-B5C4-17B2-FBFB-B16F156EFA17}"/>
          </ac:spMkLst>
        </pc:spChg>
        <pc:spChg chg="add del mod">
          <ac:chgData name="Roth, Dan" userId="18da4c67-dd89-43a7-9856-8592f867a23c" providerId="ADAL" clId="{C15696ED-DDB4-42C6-874F-3AE52334BA53}" dt="2026-06-02T18:39:14.718" v="2724" actId="1036"/>
          <ac:spMkLst>
            <pc:docMk/>
            <pc:sldMk cId="3801086404" sldId="2076137644"/>
            <ac:spMk id="23" creationId="{CBFB6B52-5E8F-6818-053B-3927499EEA13}"/>
          </ac:spMkLst>
        </pc:spChg>
        <pc:spChg chg="mod">
          <ac:chgData name="Roth, Dan" userId="18da4c67-dd89-43a7-9856-8592f867a23c" providerId="ADAL" clId="{C15696ED-DDB4-42C6-874F-3AE52334BA53}" dt="2026-06-02T18:21:42.676" v="2465" actId="12789"/>
          <ac:spMkLst>
            <pc:docMk/>
            <pc:sldMk cId="3801086404" sldId="2076137644"/>
            <ac:spMk id="24" creationId="{C60AD64B-5B09-D4EA-AA57-7353F5DB8E11}"/>
          </ac:spMkLst>
        </pc:spChg>
        <pc:spChg chg="mod">
          <ac:chgData name="Roth, Dan" userId="18da4c67-dd89-43a7-9856-8592f867a23c" providerId="ADAL" clId="{C15696ED-DDB4-42C6-874F-3AE52334BA53}" dt="2026-06-03T01:33:44.723" v="2829" actId="20577"/>
          <ac:spMkLst>
            <pc:docMk/>
            <pc:sldMk cId="3801086404" sldId="2076137644"/>
            <ac:spMk id="25" creationId="{9F88D78B-4589-92DC-05E3-CD37CA3653DD}"/>
          </ac:spMkLst>
        </pc:spChg>
        <pc:spChg chg="mod">
          <ac:chgData name="Roth, Dan" userId="18da4c67-dd89-43a7-9856-8592f867a23c" providerId="ADAL" clId="{C15696ED-DDB4-42C6-874F-3AE52334BA53}" dt="2026-06-02T18:21:42.676" v="2465" actId="12789"/>
          <ac:spMkLst>
            <pc:docMk/>
            <pc:sldMk cId="3801086404" sldId="2076137644"/>
            <ac:spMk id="26" creationId="{CE2C78C3-F16C-FCFA-2488-73FC1BC0F492}"/>
          </ac:spMkLst>
        </pc:spChg>
        <pc:spChg chg="mod">
          <ac:chgData name="Roth, Dan" userId="18da4c67-dd89-43a7-9856-8592f867a23c" providerId="ADAL" clId="{C15696ED-DDB4-42C6-874F-3AE52334BA53}" dt="2026-06-02T18:39:14.718" v="2724" actId="1036"/>
          <ac:spMkLst>
            <pc:docMk/>
            <pc:sldMk cId="3801086404" sldId="2076137644"/>
            <ac:spMk id="27" creationId="{B906E06B-CC81-B5EB-E735-9F87A3E2D77E}"/>
          </ac:spMkLst>
        </pc:spChg>
        <pc:spChg chg="mod">
          <ac:chgData name="Roth, Dan" userId="18da4c67-dd89-43a7-9856-8592f867a23c" providerId="ADAL" clId="{C15696ED-DDB4-42C6-874F-3AE52334BA53}" dt="2026-06-02T18:37:11.130" v="2690" actId="1038"/>
          <ac:spMkLst>
            <pc:docMk/>
            <pc:sldMk cId="3801086404" sldId="2076137644"/>
            <ac:spMk id="32" creationId="{B7A69C1D-D7FB-D9AC-527E-530D10AE33AA}"/>
          </ac:spMkLst>
        </pc:spChg>
        <pc:spChg chg="mod">
          <ac:chgData name="Roth, Dan" userId="18da4c67-dd89-43a7-9856-8592f867a23c" providerId="ADAL" clId="{C15696ED-DDB4-42C6-874F-3AE52334BA53}" dt="2026-06-02T18:37:01.328" v="2665" actId="1036"/>
          <ac:spMkLst>
            <pc:docMk/>
            <pc:sldMk cId="3801086404" sldId="2076137644"/>
            <ac:spMk id="36" creationId="{90894714-3C55-1EAE-30D7-BBD2C1266D16}"/>
          </ac:spMkLst>
        </pc:spChg>
        <pc:spChg chg="mod">
          <ac:chgData name="Roth, Dan" userId="18da4c67-dd89-43a7-9856-8592f867a23c" providerId="ADAL" clId="{C15696ED-DDB4-42C6-874F-3AE52334BA53}" dt="2026-06-02T18:37:01.328" v="2665" actId="1036"/>
          <ac:spMkLst>
            <pc:docMk/>
            <pc:sldMk cId="3801086404" sldId="2076137644"/>
            <ac:spMk id="37" creationId="{B2031FEC-73B2-B593-4B11-ECCBE178F7C8}"/>
          </ac:spMkLst>
        </pc:spChg>
        <pc:spChg chg="mod">
          <ac:chgData name="Roth, Dan" userId="18da4c67-dd89-43a7-9856-8592f867a23c" providerId="ADAL" clId="{C15696ED-DDB4-42C6-874F-3AE52334BA53}" dt="2026-06-02T18:37:01.328" v="2665" actId="1036"/>
          <ac:spMkLst>
            <pc:docMk/>
            <pc:sldMk cId="3801086404" sldId="2076137644"/>
            <ac:spMk id="39" creationId="{0174E395-5107-7FA3-AD36-7D8962A95B6A}"/>
          </ac:spMkLst>
        </pc:spChg>
        <pc:spChg chg="mod">
          <ac:chgData name="Roth, Dan" userId="18da4c67-dd89-43a7-9856-8592f867a23c" providerId="ADAL" clId="{C15696ED-DDB4-42C6-874F-3AE52334BA53}" dt="2026-06-03T01:39:44.607" v="2881" actId="12788"/>
          <ac:spMkLst>
            <pc:docMk/>
            <pc:sldMk cId="3801086404" sldId="2076137644"/>
            <ac:spMk id="41" creationId="{B6C99E7E-230D-2A3A-2872-778C7CE3A9B2}"/>
          </ac:spMkLst>
        </pc:spChg>
        <pc:spChg chg="mod">
          <ac:chgData name="Roth, Dan" userId="18da4c67-dd89-43a7-9856-8592f867a23c" providerId="ADAL" clId="{C15696ED-DDB4-42C6-874F-3AE52334BA53}" dt="2026-06-02T18:39:23.322" v="2725" actId="1076"/>
          <ac:spMkLst>
            <pc:docMk/>
            <pc:sldMk cId="3801086404" sldId="2076137644"/>
            <ac:spMk id="44" creationId="{EFBD26F8-DE39-8066-A755-0A316A91E0C3}"/>
          </ac:spMkLst>
        </pc:spChg>
        <pc:spChg chg="mod">
          <ac:chgData name="Roth, Dan" userId="18da4c67-dd89-43a7-9856-8592f867a23c" providerId="ADAL" clId="{C15696ED-DDB4-42C6-874F-3AE52334BA53}" dt="2026-06-02T18:21:58.416" v="2475" actId="1036"/>
          <ac:spMkLst>
            <pc:docMk/>
            <pc:sldMk cId="3801086404" sldId="2076137644"/>
            <ac:spMk id="108" creationId="{B5E04DFE-6FF7-FC66-62FF-5007685E8EBA}"/>
          </ac:spMkLst>
        </pc:spChg>
        <pc:spChg chg="mod">
          <ac:chgData name="Roth, Dan" userId="18da4c67-dd89-43a7-9856-8592f867a23c" providerId="ADAL" clId="{C15696ED-DDB4-42C6-874F-3AE52334BA53}" dt="2026-06-02T18:21:42.676" v="2465" actId="12789"/>
          <ac:spMkLst>
            <pc:docMk/>
            <pc:sldMk cId="3801086404" sldId="2076137644"/>
            <ac:spMk id="114" creationId="{9FDB806A-2E92-0170-E65B-4BF5DA55446C}"/>
          </ac:spMkLst>
        </pc:spChg>
        <pc:spChg chg="mod">
          <ac:chgData name="Roth, Dan" userId="18da4c67-dd89-43a7-9856-8592f867a23c" providerId="ADAL" clId="{C15696ED-DDB4-42C6-874F-3AE52334BA53}" dt="2026-06-02T18:39:47.647" v="2726" actId="207"/>
          <ac:spMkLst>
            <pc:docMk/>
            <pc:sldMk cId="3801086404" sldId="2076137644"/>
            <ac:spMk id="116" creationId="{5BE797D1-09E1-A77C-2DCD-1FB62AD023BD}"/>
          </ac:spMkLst>
        </pc:spChg>
        <pc:spChg chg="mod">
          <ac:chgData name="Roth, Dan" userId="18da4c67-dd89-43a7-9856-8592f867a23c" providerId="ADAL" clId="{C15696ED-DDB4-42C6-874F-3AE52334BA53}" dt="2026-06-02T18:30:24.259" v="2522" actId="14100"/>
          <ac:spMkLst>
            <pc:docMk/>
            <pc:sldMk cId="3801086404" sldId="2076137644"/>
            <ac:spMk id="122" creationId="{1A819486-63E9-70BB-08FD-F93B77FB18BE}"/>
          </ac:spMkLst>
        </pc:spChg>
        <pc:spChg chg="mod">
          <ac:chgData name="Roth, Dan" userId="18da4c67-dd89-43a7-9856-8592f867a23c" providerId="ADAL" clId="{C15696ED-DDB4-42C6-874F-3AE52334BA53}" dt="2026-06-02T18:39:14.718" v="2724" actId="1036"/>
          <ac:spMkLst>
            <pc:docMk/>
            <pc:sldMk cId="3801086404" sldId="2076137644"/>
            <ac:spMk id="128" creationId="{2AE1A1D8-1A0D-1DF6-1986-D88D7A571C8C}"/>
          </ac:spMkLst>
        </pc:spChg>
        <pc:spChg chg="mod">
          <ac:chgData name="Roth, Dan" userId="18da4c67-dd89-43a7-9856-8592f867a23c" providerId="ADAL" clId="{C15696ED-DDB4-42C6-874F-3AE52334BA53}" dt="2026-06-02T18:24:35.939" v="2480" actId="403"/>
          <ac:spMkLst>
            <pc:docMk/>
            <pc:sldMk cId="3801086404" sldId="2076137644"/>
            <ac:spMk id="130" creationId="{359A96E1-19AD-6E34-F083-0D9BB2C22F24}"/>
          </ac:spMkLst>
        </pc:spChg>
        <pc:spChg chg="mod">
          <ac:chgData name="Roth, Dan" userId="18da4c67-dd89-43a7-9856-8592f867a23c" providerId="ADAL" clId="{C15696ED-DDB4-42C6-874F-3AE52334BA53}" dt="2026-06-02T18:39:14.718" v="2724" actId="1036"/>
          <ac:spMkLst>
            <pc:docMk/>
            <pc:sldMk cId="3801086404" sldId="2076137644"/>
            <ac:spMk id="132" creationId="{824BC3B0-8E84-D1F8-E533-0B4C4FB5C41E}"/>
          </ac:spMkLst>
        </pc:spChg>
        <pc:spChg chg="mod">
          <ac:chgData name="Roth, Dan" userId="18da4c67-dd89-43a7-9856-8592f867a23c" providerId="ADAL" clId="{C15696ED-DDB4-42C6-874F-3AE52334BA53}" dt="2026-06-02T18:24:35.939" v="2480" actId="403"/>
          <ac:spMkLst>
            <pc:docMk/>
            <pc:sldMk cId="3801086404" sldId="2076137644"/>
            <ac:spMk id="138" creationId="{273EE653-3560-944E-9A46-095D653D7674}"/>
          </ac:spMkLst>
        </pc:spChg>
        <pc:spChg chg="mod ord">
          <ac:chgData name="Roth, Dan" userId="18da4c67-dd89-43a7-9856-8592f867a23c" providerId="ADAL" clId="{C15696ED-DDB4-42C6-874F-3AE52334BA53}" dt="2026-06-02T18:31:26.177" v="2555" actId="14100"/>
          <ac:spMkLst>
            <pc:docMk/>
            <pc:sldMk cId="3801086404" sldId="2076137644"/>
            <ac:spMk id="144" creationId="{153378A2-84C6-F073-8BC2-A69BDE0D2AE8}"/>
          </ac:spMkLst>
        </pc:spChg>
        <pc:spChg chg="mod">
          <ac:chgData name="Roth, Dan" userId="18da4c67-dd89-43a7-9856-8592f867a23c" providerId="ADAL" clId="{C15696ED-DDB4-42C6-874F-3AE52334BA53}" dt="2026-06-02T18:30:17.398" v="2521" actId="14100"/>
          <ac:spMkLst>
            <pc:docMk/>
            <pc:sldMk cId="3801086404" sldId="2076137644"/>
            <ac:spMk id="146" creationId="{A387C228-04ED-F3AE-D3D2-3C7908F283DB}"/>
          </ac:spMkLst>
        </pc:spChg>
        <pc:spChg chg="mod">
          <ac:chgData name="Roth, Dan" userId="18da4c67-dd89-43a7-9856-8592f867a23c" providerId="ADAL" clId="{C15696ED-DDB4-42C6-874F-3AE52334BA53}" dt="2026-06-02T18:39:14.718" v="2724" actId="1036"/>
          <ac:spMkLst>
            <pc:docMk/>
            <pc:sldMk cId="3801086404" sldId="2076137644"/>
            <ac:spMk id="148" creationId="{70C49D5D-0F2C-3765-DE1E-7F7E7483B2E0}"/>
          </ac:spMkLst>
        </pc:spChg>
        <pc:spChg chg="mod">
          <ac:chgData name="Roth, Dan" userId="18da4c67-dd89-43a7-9856-8592f867a23c" providerId="ADAL" clId="{C15696ED-DDB4-42C6-874F-3AE52334BA53}" dt="2026-06-02T18:24:35.939" v="2480" actId="403"/>
          <ac:spMkLst>
            <pc:docMk/>
            <pc:sldMk cId="3801086404" sldId="2076137644"/>
            <ac:spMk id="150" creationId="{C2104CF4-1F24-240B-A44D-60AE12723AAB}"/>
          </ac:spMkLst>
        </pc:spChg>
        <pc:spChg chg="mod">
          <ac:chgData name="Roth, Dan" userId="18da4c67-dd89-43a7-9856-8592f867a23c" providerId="ADAL" clId="{C15696ED-DDB4-42C6-874F-3AE52334BA53}" dt="2026-06-03T01:15:57.340" v="2729" actId="14100"/>
          <ac:spMkLst>
            <pc:docMk/>
            <pc:sldMk cId="3801086404" sldId="2076137644"/>
            <ac:spMk id="168" creationId="{EE70B2A4-3015-0384-5E94-F519C1C7B698}"/>
          </ac:spMkLst>
        </pc:spChg>
        <pc:spChg chg="mod">
          <ac:chgData name="Roth, Dan" userId="18da4c67-dd89-43a7-9856-8592f867a23c" providerId="ADAL" clId="{C15696ED-DDB4-42C6-874F-3AE52334BA53}" dt="2026-06-02T18:30:37.763" v="2527" actId="14100"/>
          <ac:spMkLst>
            <pc:docMk/>
            <pc:sldMk cId="3801086404" sldId="2076137644"/>
            <ac:spMk id="170" creationId="{D3422ECF-CBFE-C206-19E1-009457391B49}"/>
          </ac:spMkLst>
        </pc:spChg>
        <pc:spChg chg="mod">
          <ac:chgData name="Roth, Dan" userId="18da4c67-dd89-43a7-9856-8592f867a23c" providerId="ADAL" clId="{C15696ED-DDB4-42C6-874F-3AE52334BA53}" dt="2026-06-02T18:39:14.718" v="2724" actId="1036"/>
          <ac:spMkLst>
            <pc:docMk/>
            <pc:sldMk cId="3801086404" sldId="2076137644"/>
            <ac:spMk id="172" creationId="{E883B237-3BFD-5F41-769C-C4C74283E7E6}"/>
          </ac:spMkLst>
        </pc:spChg>
        <pc:spChg chg="mod">
          <ac:chgData name="Roth, Dan" userId="18da4c67-dd89-43a7-9856-8592f867a23c" providerId="ADAL" clId="{C15696ED-DDB4-42C6-874F-3AE52334BA53}" dt="2026-06-02T18:24:35.939" v="2480" actId="403"/>
          <ac:spMkLst>
            <pc:docMk/>
            <pc:sldMk cId="3801086404" sldId="2076137644"/>
            <ac:spMk id="176" creationId="{FC308E2E-9411-97A4-9637-5D8A31AD78B2}"/>
          </ac:spMkLst>
        </pc:spChg>
        <pc:spChg chg="mod">
          <ac:chgData name="Roth, Dan" userId="18da4c67-dd89-43a7-9856-8592f867a23c" providerId="ADAL" clId="{C15696ED-DDB4-42C6-874F-3AE52334BA53}" dt="2026-06-02T18:24:35.939" v="2480" actId="403"/>
          <ac:spMkLst>
            <pc:docMk/>
            <pc:sldMk cId="3801086404" sldId="2076137644"/>
            <ac:spMk id="178" creationId="{2B5F993D-B651-B689-1AB3-9E9FB19D4AAC}"/>
          </ac:spMkLst>
        </pc:spChg>
        <pc:spChg chg="mod">
          <ac:chgData name="Roth, Dan" userId="18da4c67-dd89-43a7-9856-8592f867a23c" providerId="ADAL" clId="{C15696ED-DDB4-42C6-874F-3AE52334BA53}" dt="2026-06-02T18:39:14.718" v="2724" actId="1036"/>
          <ac:spMkLst>
            <pc:docMk/>
            <pc:sldMk cId="3801086404" sldId="2076137644"/>
            <ac:spMk id="186" creationId="{109AC02E-7D0E-55A0-F205-FF1685ACE564}"/>
          </ac:spMkLst>
        </pc:spChg>
        <pc:spChg chg="mod">
          <ac:chgData name="Roth, Dan" userId="18da4c67-dd89-43a7-9856-8592f867a23c" providerId="ADAL" clId="{C15696ED-DDB4-42C6-874F-3AE52334BA53}" dt="2026-06-02T18:39:14.718" v="2724" actId="1036"/>
          <ac:spMkLst>
            <pc:docMk/>
            <pc:sldMk cId="3801086404" sldId="2076137644"/>
            <ac:spMk id="192" creationId="{72772CE1-7D06-59B7-266B-2A1DAEF156F8}"/>
          </ac:spMkLst>
        </pc:spChg>
      </pc:sldChg>
      <pc:sldChg chg="addSp delSp modSp mod chgLayout modNotesTx">
        <pc:chgData name="Roth, Dan" userId="18da4c67-dd89-43a7-9856-8592f867a23c" providerId="ADAL" clId="{C15696ED-DDB4-42C6-874F-3AE52334BA53}" dt="2026-06-04T22:50:35.636" v="5855" actId="20577"/>
        <pc:sldMkLst>
          <pc:docMk/>
          <pc:sldMk cId="2933264379" sldId="2076137649"/>
        </pc:sldMkLst>
        <pc:spChg chg="mod ord">
          <ac:chgData name="Roth, Dan" userId="18da4c67-dd89-43a7-9856-8592f867a23c" providerId="ADAL" clId="{C15696ED-DDB4-42C6-874F-3AE52334BA53}" dt="2026-06-03T02:02:42.379" v="2985" actId="403"/>
          <ac:spMkLst>
            <pc:docMk/>
            <pc:sldMk cId="2933264379" sldId="2076137649"/>
            <ac:spMk id="2" creationId="{C154D373-0304-6565-746D-41380B1709E0}"/>
          </ac:spMkLst>
        </pc:spChg>
        <pc:spChg chg="mod ord">
          <ac:chgData name="Roth, Dan" userId="18da4c67-dd89-43a7-9856-8592f867a23c" providerId="ADAL" clId="{C15696ED-DDB4-42C6-874F-3AE52334BA53}" dt="2026-06-02T04:24:54.382" v="900" actId="700"/>
          <ac:spMkLst>
            <pc:docMk/>
            <pc:sldMk cId="2933264379" sldId="2076137649"/>
            <ac:spMk id="4" creationId="{F50F2758-95A2-8926-C83E-45D20B473C40}"/>
          </ac:spMkLst>
        </pc:spChg>
        <pc:spChg chg="del mod ord">
          <ac:chgData name="Roth, Dan" userId="18da4c67-dd89-43a7-9856-8592f867a23c" providerId="ADAL" clId="{C15696ED-DDB4-42C6-874F-3AE52334BA53}" dt="2026-06-03T01:49:28.120" v="2904" actId="478"/>
          <ac:spMkLst>
            <pc:docMk/>
            <pc:sldMk cId="2933264379" sldId="2076137649"/>
            <ac:spMk id="5" creationId="{8B54B77D-9626-1332-93CB-B00ABB30D895}"/>
          </ac:spMkLst>
        </pc:spChg>
        <pc:spChg chg="mod">
          <ac:chgData name="Roth, Dan" userId="18da4c67-dd89-43a7-9856-8592f867a23c" providerId="ADAL" clId="{C15696ED-DDB4-42C6-874F-3AE52334BA53}" dt="2026-06-03T01:53:57.020" v="2939" actId="12788"/>
          <ac:spMkLst>
            <pc:docMk/>
            <pc:sldMk cId="2933264379" sldId="2076137649"/>
            <ac:spMk id="7" creationId="{94676C3E-3FB2-9510-DE17-5AE93402BDB9}"/>
          </ac:spMkLst>
        </pc:spChg>
        <pc:spChg chg="mod">
          <ac:chgData name="Roth, Dan" userId="18da4c67-dd89-43a7-9856-8592f867a23c" providerId="ADAL" clId="{C15696ED-DDB4-42C6-874F-3AE52334BA53}" dt="2026-06-03T01:53:57.020" v="2939" actId="12788"/>
          <ac:spMkLst>
            <pc:docMk/>
            <pc:sldMk cId="2933264379" sldId="2076137649"/>
            <ac:spMk id="15" creationId="{11747655-F129-29CD-1E17-8E279C139095}"/>
          </ac:spMkLst>
        </pc:spChg>
        <pc:spChg chg="del topLvl">
          <ac:chgData name="Roth, Dan" userId="18da4c67-dd89-43a7-9856-8592f867a23c" providerId="ADAL" clId="{C15696ED-DDB4-42C6-874F-3AE52334BA53}" dt="2026-06-03T01:52:34.533" v="2931" actId="478"/>
          <ac:spMkLst>
            <pc:docMk/>
            <pc:sldMk cId="2933264379" sldId="2076137649"/>
            <ac:spMk id="25" creationId="{2CCA2A67-4483-29AB-0EB9-E2DA48C90AA1}"/>
          </ac:spMkLst>
        </pc:spChg>
        <pc:spChg chg="mod topLvl">
          <ac:chgData name="Roth, Dan" userId="18da4c67-dd89-43a7-9856-8592f867a23c" providerId="ADAL" clId="{C15696ED-DDB4-42C6-874F-3AE52334BA53}" dt="2026-06-03T01:52:59.493" v="2936" actId="14100"/>
          <ac:spMkLst>
            <pc:docMk/>
            <pc:sldMk cId="2933264379" sldId="2076137649"/>
            <ac:spMk id="26" creationId="{0733D8AD-39BA-9444-564D-344D9B259295}"/>
          </ac:spMkLst>
        </pc:spChg>
        <pc:spChg chg="mod">
          <ac:chgData name="Roth, Dan" userId="18da4c67-dd89-43a7-9856-8592f867a23c" providerId="ADAL" clId="{C15696ED-DDB4-42C6-874F-3AE52334BA53}" dt="2026-06-03T01:51:31.205" v="2920" actId="403"/>
          <ac:spMkLst>
            <pc:docMk/>
            <pc:sldMk cId="2933264379" sldId="2076137649"/>
            <ac:spMk id="27" creationId="{B3F964AB-2D47-A7FB-EF26-EE41E8B089FD}"/>
          </ac:spMkLst>
        </pc:spChg>
        <pc:spChg chg="mod">
          <ac:chgData name="Roth, Dan" userId="18da4c67-dd89-43a7-9856-8592f867a23c" providerId="ADAL" clId="{C15696ED-DDB4-42C6-874F-3AE52334BA53}" dt="2026-06-03T01:51:31.205" v="2920" actId="403"/>
          <ac:spMkLst>
            <pc:docMk/>
            <pc:sldMk cId="2933264379" sldId="2076137649"/>
            <ac:spMk id="28" creationId="{DC3D2946-B6CB-F40E-6F4E-CD89419041C1}"/>
          </ac:spMkLst>
        </pc:spChg>
        <pc:spChg chg="mod">
          <ac:chgData name="Roth, Dan" userId="18da4c67-dd89-43a7-9856-8592f867a23c" providerId="ADAL" clId="{C15696ED-DDB4-42C6-874F-3AE52334BA53}" dt="2026-06-03T01:51:31.205" v="2920" actId="403"/>
          <ac:spMkLst>
            <pc:docMk/>
            <pc:sldMk cId="2933264379" sldId="2076137649"/>
            <ac:spMk id="29" creationId="{89BEA668-61FB-EF01-21E6-5045ED364958}"/>
          </ac:spMkLst>
        </pc:spChg>
        <pc:spChg chg="mod">
          <ac:chgData name="Roth, Dan" userId="18da4c67-dd89-43a7-9856-8592f867a23c" providerId="ADAL" clId="{C15696ED-DDB4-42C6-874F-3AE52334BA53}" dt="2026-06-03T01:53:57.020" v="2939" actId="12788"/>
          <ac:spMkLst>
            <pc:docMk/>
            <pc:sldMk cId="2933264379" sldId="2076137649"/>
            <ac:spMk id="33" creationId="{238814A7-751B-70E8-2793-DCE0BFA15F36}"/>
          </ac:spMkLst>
        </pc:spChg>
        <pc:grpChg chg="add del">
          <ac:chgData name="Roth, Dan" userId="18da4c67-dd89-43a7-9856-8592f867a23c" providerId="ADAL" clId="{C15696ED-DDB4-42C6-874F-3AE52334BA53}" dt="2026-06-03T01:52:34.533" v="2931" actId="478"/>
          <ac:grpSpMkLst>
            <pc:docMk/>
            <pc:sldMk cId="2933264379" sldId="2076137649"/>
            <ac:grpSpMk id="34" creationId="{0C73EA93-4CAE-CC99-C208-79A73BFC054F}"/>
          </ac:grpSpMkLst>
        </pc:grpChg>
        <pc:graphicFrameChg chg="mod">
          <ac:chgData name="Roth, Dan" userId="18da4c67-dd89-43a7-9856-8592f867a23c" providerId="ADAL" clId="{C15696ED-DDB4-42C6-874F-3AE52334BA53}" dt="2026-06-03T01:51:04.198" v="2915" actId="403"/>
          <ac:graphicFrameMkLst>
            <pc:docMk/>
            <pc:sldMk cId="2933264379" sldId="2076137649"/>
            <ac:graphicFrameMk id="11" creationId="{C1744EAC-5976-B6A7-0499-230DB75DCCEF}"/>
          </ac:graphicFrameMkLst>
        </pc:graphicFrameChg>
        <pc:picChg chg="add mod">
          <ac:chgData name="Roth, Dan" userId="18da4c67-dd89-43a7-9856-8592f867a23c" providerId="ADAL" clId="{C15696ED-DDB4-42C6-874F-3AE52334BA53}" dt="2026-06-03T01:53:57.020" v="2939" actId="12788"/>
          <ac:picMkLst>
            <pc:docMk/>
            <pc:sldMk cId="2933264379" sldId="2076137649"/>
            <ac:picMk id="9" creationId="{B35915AA-3ADB-A8F0-D976-B759D14DE948}"/>
          </ac:picMkLst>
        </pc:picChg>
      </pc:sldChg>
      <pc:sldChg chg="addSp delSp modSp mod addAnim delAnim modAnim chgLayout">
        <pc:chgData name="Roth, Dan" userId="18da4c67-dd89-43a7-9856-8592f867a23c" providerId="ADAL" clId="{C15696ED-DDB4-42C6-874F-3AE52334BA53}" dt="2026-06-03T01:24:13.804" v="2819" actId="6549"/>
        <pc:sldMkLst>
          <pc:docMk/>
          <pc:sldMk cId="2398143081" sldId="2076137652"/>
        </pc:sldMkLst>
        <pc:spChg chg="mod ord">
          <ac:chgData name="Roth, Dan" userId="18da4c67-dd89-43a7-9856-8592f867a23c" providerId="ADAL" clId="{C15696ED-DDB4-42C6-874F-3AE52334BA53}" dt="2026-06-02T17:26:36.490" v="1875" actId="2711"/>
          <ac:spMkLst>
            <pc:docMk/>
            <pc:sldMk cId="2398143081" sldId="2076137652"/>
            <ac:spMk id="2" creationId="{A0990E90-74AB-94A6-9472-94DE4BE0465E}"/>
          </ac:spMkLst>
        </pc:spChg>
        <pc:spChg chg="add mod ord">
          <ac:chgData name="Roth, Dan" userId="18da4c67-dd89-43a7-9856-8592f867a23c" providerId="ADAL" clId="{C15696ED-DDB4-42C6-874F-3AE52334BA53}" dt="2026-06-03T01:24:13.804" v="2819" actId="6549"/>
          <ac:spMkLst>
            <pc:docMk/>
            <pc:sldMk cId="2398143081" sldId="2076137652"/>
            <ac:spMk id="3" creationId="{EA1A47C1-0082-F8DE-708F-40945D10E554}"/>
          </ac:spMkLst>
        </pc:spChg>
        <pc:spChg chg="mod">
          <ac:chgData name="Roth, Dan" userId="18da4c67-dd89-43a7-9856-8592f867a23c" providerId="ADAL" clId="{C15696ED-DDB4-42C6-874F-3AE52334BA53}" dt="2026-06-02T17:26:11.679" v="1874" actId="2711"/>
          <ac:spMkLst>
            <pc:docMk/>
            <pc:sldMk cId="2398143081" sldId="2076137652"/>
            <ac:spMk id="14" creationId="{124C7C5C-0420-C465-B702-F2E915C102FA}"/>
          </ac:spMkLst>
        </pc:spChg>
        <pc:spChg chg="mod">
          <ac:chgData name="Roth, Dan" userId="18da4c67-dd89-43a7-9856-8592f867a23c" providerId="ADAL" clId="{C15696ED-DDB4-42C6-874F-3AE52334BA53}" dt="2026-06-02T17:42:21.183" v="2007" actId="403"/>
          <ac:spMkLst>
            <pc:docMk/>
            <pc:sldMk cId="2398143081" sldId="2076137652"/>
            <ac:spMk id="16" creationId="{1B4E6C0C-D636-CDB3-C7C4-78A3C9A2867A}"/>
          </ac:spMkLst>
        </pc:spChg>
        <pc:spChg chg="mod">
          <ac:chgData name="Roth, Dan" userId="18da4c67-dd89-43a7-9856-8592f867a23c" providerId="ADAL" clId="{C15696ED-DDB4-42C6-874F-3AE52334BA53}" dt="2026-06-02T18:08:20.418" v="2237" actId="12788"/>
          <ac:spMkLst>
            <pc:docMk/>
            <pc:sldMk cId="2398143081" sldId="2076137652"/>
            <ac:spMk id="18" creationId="{9355CA0D-4EFD-0EAA-4206-EB1374C64691}"/>
          </ac:spMkLst>
        </pc:spChg>
        <pc:spChg chg="mod">
          <ac:chgData name="Roth, Dan" userId="18da4c67-dd89-43a7-9856-8592f867a23c" providerId="ADAL" clId="{C15696ED-DDB4-42C6-874F-3AE52334BA53}" dt="2026-06-02T18:08:20.418" v="2237" actId="12788"/>
          <ac:spMkLst>
            <pc:docMk/>
            <pc:sldMk cId="2398143081" sldId="2076137652"/>
            <ac:spMk id="19" creationId="{930B77D1-4BBA-142D-1CC2-C576EE012E90}"/>
          </ac:spMkLst>
        </pc:spChg>
        <pc:spChg chg="mod">
          <ac:chgData name="Roth, Dan" userId="18da4c67-dd89-43a7-9856-8592f867a23c" providerId="ADAL" clId="{C15696ED-DDB4-42C6-874F-3AE52334BA53}" dt="2026-06-02T18:09:22.281" v="2261" actId="408"/>
          <ac:spMkLst>
            <pc:docMk/>
            <pc:sldMk cId="2398143081" sldId="2076137652"/>
            <ac:spMk id="35" creationId="{05F65599-B028-9F78-D96D-5D71914121A4}"/>
          </ac:spMkLst>
        </pc:spChg>
        <pc:spChg chg="mod">
          <ac:chgData name="Roth, Dan" userId="18da4c67-dd89-43a7-9856-8592f867a23c" providerId="ADAL" clId="{C15696ED-DDB4-42C6-874F-3AE52334BA53}" dt="2026-06-02T18:10:51.534" v="2378" actId="1038"/>
          <ac:spMkLst>
            <pc:docMk/>
            <pc:sldMk cId="2398143081" sldId="2076137652"/>
            <ac:spMk id="36" creationId="{EE6D4884-D8A2-3DB2-9EC7-A34352B17EDC}"/>
          </ac:spMkLst>
        </pc:spChg>
        <pc:spChg chg="mod">
          <ac:chgData name="Roth, Dan" userId="18da4c67-dd89-43a7-9856-8592f867a23c" providerId="ADAL" clId="{C15696ED-DDB4-42C6-874F-3AE52334BA53}" dt="2026-06-02T18:09:22.281" v="2261" actId="408"/>
          <ac:spMkLst>
            <pc:docMk/>
            <pc:sldMk cId="2398143081" sldId="2076137652"/>
            <ac:spMk id="38" creationId="{AF6B62A5-9FD5-0EE7-792B-2B3302C849BE}"/>
          </ac:spMkLst>
        </pc:spChg>
        <pc:spChg chg="mod">
          <ac:chgData name="Roth, Dan" userId="18da4c67-dd89-43a7-9856-8592f867a23c" providerId="ADAL" clId="{C15696ED-DDB4-42C6-874F-3AE52334BA53}" dt="2026-06-02T18:10:44.089" v="2368" actId="1038"/>
          <ac:spMkLst>
            <pc:docMk/>
            <pc:sldMk cId="2398143081" sldId="2076137652"/>
            <ac:spMk id="39" creationId="{7777E78C-AFD5-53C9-5D53-C3542CDB621B}"/>
          </ac:spMkLst>
        </pc:spChg>
        <pc:spChg chg="mod">
          <ac:chgData name="Roth, Dan" userId="18da4c67-dd89-43a7-9856-8592f867a23c" providerId="ADAL" clId="{C15696ED-DDB4-42C6-874F-3AE52334BA53}" dt="2026-06-02T18:10:01.032" v="2322" actId="122"/>
          <ac:spMkLst>
            <pc:docMk/>
            <pc:sldMk cId="2398143081" sldId="2076137652"/>
            <ac:spMk id="46" creationId="{954C5911-C783-9437-A4CB-E3901733B433}"/>
          </ac:spMkLst>
        </pc:spChg>
        <pc:spChg chg="mod">
          <ac:chgData name="Roth, Dan" userId="18da4c67-dd89-43a7-9856-8592f867a23c" providerId="ADAL" clId="{C15696ED-DDB4-42C6-874F-3AE52334BA53}" dt="2026-06-02T18:10:36.691" v="2355" actId="1037"/>
          <ac:spMkLst>
            <pc:docMk/>
            <pc:sldMk cId="2398143081" sldId="2076137652"/>
            <ac:spMk id="47" creationId="{AF1EE1DD-26DA-706F-8F72-E64D873FAB7B}"/>
          </ac:spMkLst>
        </pc:spChg>
        <pc:spChg chg="mod">
          <ac:chgData name="Roth, Dan" userId="18da4c67-dd89-43a7-9856-8592f867a23c" providerId="ADAL" clId="{C15696ED-DDB4-42C6-874F-3AE52334BA53}" dt="2026-06-02T18:07:16.152" v="2220" actId="1038"/>
          <ac:spMkLst>
            <pc:docMk/>
            <pc:sldMk cId="2398143081" sldId="2076137652"/>
            <ac:spMk id="49" creationId="{783BE8C1-7DA9-7FC5-03CB-812D427233A8}"/>
          </ac:spMkLst>
        </pc:spChg>
        <pc:spChg chg="mod">
          <ac:chgData name="Roth, Dan" userId="18da4c67-dd89-43a7-9856-8592f867a23c" providerId="ADAL" clId="{C15696ED-DDB4-42C6-874F-3AE52334BA53}" dt="2026-06-02T18:10:27.286" v="2343" actId="1038"/>
          <ac:spMkLst>
            <pc:docMk/>
            <pc:sldMk cId="2398143081" sldId="2076137652"/>
            <ac:spMk id="55" creationId="{BED6A954-B30C-3812-D5D0-701A6182AB9F}"/>
          </ac:spMkLst>
        </pc:spChg>
        <pc:spChg chg="mod">
          <ac:chgData name="Roth, Dan" userId="18da4c67-dd89-43a7-9856-8592f867a23c" providerId="ADAL" clId="{C15696ED-DDB4-42C6-874F-3AE52334BA53}" dt="2026-06-02T18:08:20.418" v="2237" actId="12788"/>
          <ac:spMkLst>
            <pc:docMk/>
            <pc:sldMk cId="2398143081" sldId="2076137652"/>
            <ac:spMk id="67" creationId="{B300DED3-FF49-D77D-093E-F58F9DAE9541}"/>
          </ac:spMkLst>
        </pc:spChg>
        <pc:spChg chg="mod">
          <ac:chgData name="Roth, Dan" userId="18da4c67-dd89-43a7-9856-8592f867a23c" providerId="ADAL" clId="{C15696ED-DDB4-42C6-874F-3AE52334BA53}" dt="2026-06-02T18:06:53.854" v="2197" actId="408"/>
          <ac:spMkLst>
            <pc:docMk/>
            <pc:sldMk cId="2398143081" sldId="2076137652"/>
            <ac:spMk id="70" creationId="{65CC51B1-750A-F98C-0B09-1583E63C6B3C}"/>
          </ac:spMkLst>
        </pc:spChg>
        <pc:spChg chg="mod">
          <ac:chgData name="Roth, Dan" userId="18da4c67-dd89-43a7-9856-8592f867a23c" providerId="ADAL" clId="{C15696ED-DDB4-42C6-874F-3AE52334BA53}" dt="2026-06-02T18:06:53.854" v="2197" actId="408"/>
          <ac:spMkLst>
            <pc:docMk/>
            <pc:sldMk cId="2398143081" sldId="2076137652"/>
            <ac:spMk id="73" creationId="{477E050C-ACD8-F1E7-B2A2-7AC618A65DAA}"/>
          </ac:spMkLst>
        </pc:spChg>
        <pc:spChg chg="mod">
          <ac:chgData name="Roth, Dan" userId="18da4c67-dd89-43a7-9856-8592f867a23c" providerId="ADAL" clId="{C15696ED-DDB4-42C6-874F-3AE52334BA53}" dt="2026-06-02T18:06:53.854" v="2197" actId="408"/>
          <ac:spMkLst>
            <pc:docMk/>
            <pc:sldMk cId="2398143081" sldId="2076137652"/>
            <ac:spMk id="76" creationId="{656A57BD-620B-A075-6913-18229A82C042}"/>
          </ac:spMkLst>
        </pc:spChg>
        <pc:spChg chg="mod">
          <ac:chgData name="Roth, Dan" userId="18da4c67-dd89-43a7-9856-8592f867a23c" providerId="ADAL" clId="{C15696ED-DDB4-42C6-874F-3AE52334BA53}" dt="2026-06-02T17:51:51.444" v="2159" actId="555"/>
          <ac:spMkLst>
            <pc:docMk/>
            <pc:sldMk cId="2398143081" sldId="2076137652"/>
            <ac:spMk id="79" creationId="{E9E2D4AB-0822-83B8-4FE7-6415FD9BD17F}"/>
          </ac:spMkLst>
        </pc:spChg>
        <pc:spChg chg="mod">
          <ac:chgData name="Roth, Dan" userId="18da4c67-dd89-43a7-9856-8592f867a23c" providerId="ADAL" clId="{C15696ED-DDB4-42C6-874F-3AE52334BA53}" dt="2026-06-02T17:50:35.887" v="2125" actId="1035"/>
          <ac:spMkLst>
            <pc:docMk/>
            <pc:sldMk cId="2398143081" sldId="2076137652"/>
            <ac:spMk id="84" creationId="{6EC5ACD4-4803-200A-F8BE-93B61719D4CD}"/>
          </ac:spMkLst>
        </pc:spChg>
        <pc:spChg chg="mod">
          <ac:chgData name="Roth, Dan" userId="18da4c67-dd89-43a7-9856-8592f867a23c" providerId="ADAL" clId="{C15696ED-DDB4-42C6-874F-3AE52334BA53}" dt="2026-06-02T17:42:29.215" v="2008" actId="403"/>
          <ac:spMkLst>
            <pc:docMk/>
            <pc:sldMk cId="2398143081" sldId="2076137652"/>
            <ac:spMk id="86" creationId="{66C91EA7-A61B-46BB-1023-EB916F5FB20A}"/>
          </ac:spMkLst>
        </pc:spChg>
        <pc:spChg chg="mod">
          <ac:chgData name="Roth, Dan" userId="18da4c67-dd89-43a7-9856-8592f867a23c" providerId="ADAL" clId="{C15696ED-DDB4-42C6-874F-3AE52334BA53}" dt="2026-06-02T17:47:45.439" v="2072" actId="1038"/>
          <ac:spMkLst>
            <pc:docMk/>
            <pc:sldMk cId="2398143081" sldId="2076137652"/>
            <ac:spMk id="89" creationId="{E3F74C68-9F9D-25C3-0BBB-FD703FA7EC7F}"/>
          </ac:spMkLst>
        </pc:spChg>
        <pc:spChg chg="mod">
          <ac:chgData name="Roth, Dan" userId="18da4c67-dd89-43a7-9856-8592f867a23c" providerId="ADAL" clId="{C15696ED-DDB4-42C6-874F-3AE52334BA53}" dt="2026-06-02T18:12:08.592" v="2407" actId="408"/>
          <ac:spMkLst>
            <pc:docMk/>
            <pc:sldMk cId="2398143081" sldId="2076137652"/>
            <ac:spMk id="92" creationId="{1972226B-78C5-334D-32AD-877A39B15457}"/>
          </ac:spMkLst>
        </pc:spChg>
        <pc:spChg chg="mod">
          <ac:chgData name="Roth, Dan" userId="18da4c67-dd89-43a7-9856-8592f867a23c" providerId="ADAL" clId="{C15696ED-DDB4-42C6-874F-3AE52334BA53}" dt="2026-06-02T18:11:47.593" v="2406" actId="1038"/>
          <ac:spMkLst>
            <pc:docMk/>
            <pc:sldMk cId="2398143081" sldId="2076137652"/>
            <ac:spMk id="95" creationId="{E8599EA2-AEC7-F9AC-37EA-B6660B077E57}"/>
          </ac:spMkLst>
        </pc:spChg>
        <pc:spChg chg="mod">
          <ac:chgData name="Roth, Dan" userId="18da4c67-dd89-43a7-9856-8592f867a23c" providerId="ADAL" clId="{C15696ED-DDB4-42C6-874F-3AE52334BA53}" dt="2026-06-03T01:21:50.945" v="2798" actId="6549"/>
          <ac:spMkLst>
            <pc:docMk/>
            <pc:sldMk cId="2398143081" sldId="2076137652"/>
            <ac:spMk id="99" creationId="{252FA37B-F10A-D699-97DE-E03DF5A08DDD}"/>
          </ac:spMkLst>
        </pc:spChg>
        <pc:picChg chg="mod">
          <ac:chgData name="Roth, Dan" userId="18da4c67-dd89-43a7-9856-8592f867a23c" providerId="ADAL" clId="{C15696ED-DDB4-42C6-874F-3AE52334BA53}" dt="2026-06-02T18:09:37.829" v="2282" actId="1038"/>
          <ac:picMkLst>
            <pc:docMk/>
            <pc:sldMk cId="2398143081" sldId="2076137652"/>
            <ac:picMk id="34" creationId="{37FFDFC0-473E-6E4C-0A9C-F69A3C2341F7}"/>
          </ac:picMkLst>
        </pc:picChg>
        <pc:picChg chg="mod">
          <ac:chgData name="Roth, Dan" userId="18da4c67-dd89-43a7-9856-8592f867a23c" providerId="ADAL" clId="{C15696ED-DDB4-42C6-874F-3AE52334BA53}" dt="2026-06-02T18:11:29.372" v="2393" actId="1038"/>
          <ac:picMkLst>
            <pc:docMk/>
            <pc:sldMk cId="2398143081" sldId="2076137652"/>
            <ac:picMk id="37" creationId="{60F8C066-E390-418E-A0CB-C2D21467F012}"/>
          </ac:picMkLst>
        </pc:picChg>
        <pc:picChg chg="mod">
          <ac:chgData name="Roth, Dan" userId="18da4c67-dd89-43a7-9856-8592f867a23c" providerId="ADAL" clId="{C15696ED-DDB4-42C6-874F-3AE52334BA53}" dt="2026-06-02T18:09:54.628" v="2321" actId="1038"/>
          <ac:picMkLst>
            <pc:docMk/>
            <pc:sldMk cId="2398143081" sldId="2076137652"/>
            <ac:picMk id="44" creationId="{AB9FCDD6-623E-71A1-A340-A7619E51327C}"/>
          </ac:picMkLst>
        </pc:picChg>
        <pc:picChg chg="mod">
          <ac:chgData name="Roth, Dan" userId="18da4c67-dd89-43a7-9856-8592f867a23c" providerId="ADAL" clId="{C15696ED-DDB4-42C6-874F-3AE52334BA53}" dt="2026-06-02T18:07:16.152" v="2220" actId="1038"/>
          <ac:picMkLst>
            <pc:docMk/>
            <pc:sldMk cId="2398143081" sldId="2076137652"/>
            <ac:picMk id="113" creationId="{E38B48DA-4274-4ED6-B60B-3EBD30E142A7}"/>
          </ac:picMkLst>
        </pc:picChg>
        <pc:picChg chg="mod">
          <ac:chgData name="Roth, Dan" userId="18da4c67-dd89-43a7-9856-8592f867a23c" providerId="ADAL" clId="{C15696ED-DDB4-42C6-874F-3AE52334BA53}" dt="2026-06-02T18:08:20.418" v="2237" actId="12788"/>
          <ac:picMkLst>
            <pc:docMk/>
            <pc:sldMk cId="2398143081" sldId="2076137652"/>
            <ac:picMk id="115" creationId="{6E435058-DFC1-D643-01D5-E05E53135E93}"/>
          </ac:picMkLst>
        </pc:picChg>
        <pc:cxnChg chg="mod">
          <ac:chgData name="Roth, Dan" userId="18da4c67-dd89-43a7-9856-8592f867a23c" providerId="ADAL" clId="{C15696ED-DDB4-42C6-874F-3AE52334BA53}" dt="2026-06-02T18:11:12.651" v="2379" actId="1582"/>
          <ac:cxnSpMkLst>
            <pc:docMk/>
            <pc:sldMk cId="2398143081" sldId="2076137652"/>
            <ac:cxnSpMk id="101" creationId="{1FB709AA-1618-29FA-7AE5-979243266FBB}"/>
          </ac:cxnSpMkLst>
        </pc:cxnChg>
        <pc:cxnChg chg="mod">
          <ac:chgData name="Roth, Dan" userId="18da4c67-dd89-43a7-9856-8592f867a23c" providerId="ADAL" clId="{C15696ED-DDB4-42C6-874F-3AE52334BA53}" dt="2026-06-02T18:11:12.651" v="2379" actId="1582"/>
          <ac:cxnSpMkLst>
            <pc:docMk/>
            <pc:sldMk cId="2398143081" sldId="2076137652"/>
            <ac:cxnSpMk id="102" creationId="{51051670-8C39-32DB-9FCA-5032A9BC114E}"/>
          </ac:cxnSpMkLst>
        </pc:cxnChg>
        <pc:cxnChg chg="mod">
          <ac:chgData name="Roth, Dan" userId="18da4c67-dd89-43a7-9856-8592f867a23c" providerId="ADAL" clId="{C15696ED-DDB4-42C6-874F-3AE52334BA53}" dt="2026-06-02T18:11:12.651" v="2379" actId="1582"/>
          <ac:cxnSpMkLst>
            <pc:docMk/>
            <pc:sldMk cId="2398143081" sldId="2076137652"/>
            <ac:cxnSpMk id="103" creationId="{050E1D4B-B9E5-AAD9-0796-F17C5CD6360C}"/>
          </ac:cxnSpMkLst>
        </pc:cxnChg>
        <pc:cxnChg chg="mod">
          <ac:chgData name="Roth, Dan" userId="18da4c67-dd89-43a7-9856-8592f867a23c" providerId="ADAL" clId="{C15696ED-DDB4-42C6-874F-3AE52334BA53}" dt="2026-06-02T18:11:12.651" v="2379" actId="1582"/>
          <ac:cxnSpMkLst>
            <pc:docMk/>
            <pc:sldMk cId="2398143081" sldId="2076137652"/>
            <ac:cxnSpMk id="104" creationId="{C033C6CC-376A-6C49-2D21-A96EBAF08A59}"/>
          </ac:cxnSpMkLst>
        </pc:cxnChg>
        <pc:cxnChg chg="mod">
          <ac:chgData name="Roth, Dan" userId="18da4c67-dd89-43a7-9856-8592f867a23c" providerId="ADAL" clId="{C15696ED-DDB4-42C6-874F-3AE52334BA53}" dt="2026-06-02T18:06:53.854" v="2197" actId="408"/>
          <ac:cxnSpMkLst>
            <pc:docMk/>
            <pc:sldMk cId="2398143081" sldId="2076137652"/>
            <ac:cxnSpMk id="105" creationId="{B3CF2954-BEFA-E359-F1D9-7458AFE9D29D}"/>
          </ac:cxnSpMkLst>
        </pc:cxnChg>
        <pc:cxnChg chg="mod">
          <ac:chgData name="Roth, Dan" userId="18da4c67-dd89-43a7-9856-8592f867a23c" providerId="ADAL" clId="{C15696ED-DDB4-42C6-874F-3AE52334BA53}" dt="2026-06-02T18:06:53.854" v="2197" actId="408"/>
          <ac:cxnSpMkLst>
            <pc:docMk/>
            <pc:sldMk cId="2398143081" sldId="2076137652"/>
            <ac:cxnSpMk id="108" creationId="{37F7ACB3-B700-2012-DCD9-41C946DD20F4}"/>
          </ac:cxnSpMkLst>
        </pc:cxnChg>
        <pc:cxnChg chg="mod">
          <ac:chgData name="Roth, Dan" userId="18da4c67-dd89-43a7-9856-8592f867a23c" providerId="ADAL" clId="{C15696ED-DDB4-42C6-874F-3AE52334BA53}" dt="2026-06-02T18:06:53.854" v="2197" actId="408"/>
          <ac:cxnSpMkLst>
            <pc:docMk/>
            <pc:sldMk cId="2398143081" sldId="2076137652"/>
            <ac:cxnSpMk id="109" creationId="{35DA03F8-4753-974E-EFCE-B53AF9EF6F10}"/>
          </ac:cxnSpMkLst>
        </pc:cxnChg>
        <pc:cxnChg chg="mod">
          <ac:chgData name="Roth, Dan" userId="18da4c67-dd89-43a7-9856-8592f867a23c" providerId="ADAL" clId="{C15696ED-DDB4-42C6-874F-3AE52334BA53}" dt="2026-06-02T18:06:53.854" v="2197" actId="408"/>
          <ac:cxnSpMkLst>
            <pc:docMk/>
            <pc:sldMk cId="2398143081" sldId="2076137652"/>
            <ac:cxnSpMk id="110" creationId="{AA4D209D-24E8-F59B-3C54-C6729145AFD8}"/>
          </ac:cxnSpMkLst>
        </pc:cxnChg>
        <pc:cxnChg chg="mod">
          <ac:chgData name="Roth, Dan" userId="18da4c67-dd89-43a7-9856-8592f867a23c" providerId="ADAL" clId="{C15696ED-DDB4-42C6-874F-3AE52334BA53}" dt="2026-06-02T18:12:08.592" v="2407" actId="408"/>
          <ac:cxnSpMkLst>
            <pc:docMk/>
            <pc:sldMk cId="2398143081" sldId="2076137652"/>
            <ac:cxnSpMk id="111" creationId="{6ED62023-7FEB-B92B-2F18-97E450182F34}"/>
          </ac:cxnSpMkLst>
        </pc:cxnChg>
        <pc:cxnChg chg="mod">
          <ac:chgData name="Roth, Dan" userId="18da4c67-dd89-43a7-9856-8592f867a23c" providerId="ADAL" clId="{C15696ED-DDB4-42C6-874F-3AE52334BA53}" dt="2026-06-02T18:12:08.592" v="2407" actId="408"/>
          <ac:cxnSpMkLst>
            <pc:docMk/>
            <pc:sldMk cId="2398143081" sldId="2076137652"/>
            <ac:cxnSpMk id="112" creationId="{D3A5E6B9-A901-09F9-6B16-A21BC73CE978}"/>
          </ac:cxnSpMkLst>
        </pc:cxnChg>
      </pc:sldChg>
      <pc:sldChg chg="del">
        <pc:chgData name="Roth, Dan" userId="18da4c67-dd89-43a7-9856-8592f867a23c" providerId="ADAL" clId="{C15696ED-DDB4-42C6-874F-3AE52334BA53}" dt="2026-06-03T02:02:54.731" v="2986" actId="2696"/>
        <pc:sldMkLst>
          <pc:docMk/>
          <pc:sldMk cId="1981520254" sldId="2076137653"/>
        </pc:sldMkLst>
      </pc:sldChg>
      <pc:sldChg chg="add del">
        <pc:chgData name="Roth, Dan" userId="18da4c67-dd89-43a7-9856-8592f867a23c" providerId="ADAL" clId="{C15696ED-DDB4-42C6-874F-3AE52334BA53}" dt="2026-06-04T22:51:12.373" v="5857" actId="47"/>
        <pc:sldMkLst>
          <pc:docMk/>
          <pc:sldMk cId="2253535647" sldId="2076137653"/>
        </pc:sldMkLst>
      </pc:sldChg>
      <pc:sldChg chg="modSp mod">
        <pc:chgData name="Roth, Dan" userId="18da4c67-dd89-43a7-9856-8592f867a23c" providerId="ADAL" clId="{C15696ED-DDB4-42C6-874F-3AE52334BA53}" dt="2026-06-03T04:15:47.681" v="4696" actId="207"/>
        <pc:sldMkLst>
          <pc:docMk/>
          <pc:sldMk cId="369222611" sldId="2147477417"/>
        </pc:sldMkLst>
        <pc:spChg chg="mod">
          <ac:chgData name="Roth, Dan" userId="18da4c67-dd89-43a7-9856-8592f867a23c" providerId="ADAL" clId="{C15696ED-DDB4-42C6-874F-3AE52334BA53}" dt="2026-06-03T04:15:47.681" v="4696" actId="207"/>
          <ac:spMkLst>
            <pc:docMk/>
            <pc:sldMk cId="369222611" sldId="2147477417"/>
            <ac:spMk id="50180" creationId="{00000000-0000-0000-0000-000000000000}"/>
          </ac:spMkLst>
        </pc:spChg>
      </pc:sldChg>
      <pc:sldChg chg="del">
        <pc:chgData name="Roth, Dan" userId="18da4c67-dd89-43a7-9856-8592f867a23c" providerId="ADAL" clId="{C15696ED-DDB4-42C6-874F-3AE52334BA53}" dt="2026-06-03T03:48:47.406" v="4691" actId="47"/>
        <pc:sldMkLst>
          <pc:docMk/>
          <pc:sldMk cId="1253014120" sldId="2147477434"/>
        </pc:sldMkLst>
      </pc:sldChg>
      <pc:sldChg chg="del">
        <pc:chgData name="Roth, Dan" userId="18da4c67-dd89-43a7-9856-8592f867a23c" providerId="ADAL" clId="{C15696ED-DDB4-42C6-874F-3AE52334BA53}" dt="2026-06-03T03:48:47.406" v="4691" actId="47"/>
        <pc:sldMkLst>
          <pc:docMk/>
          <pc:sldMk cId="145644170" sldId="2147477485"/>
        </pc:sldMkLst>
      </pc:sldChg>
      <pc:sldChg chg="del">
        <pc:chgData name="Roth, Dan" userId="18da4c67-dd89-43a7-9856-8592f867a23c" providerId="ADAL" clId="{C15696ED-DDB4-42C6-874F-3AE52334BA53}" dt="2026-06-03T03:48:47.406" v="4691" actId="47"/>
        <pc:sldMkLst>
          <pc:docMk/>
          <pc:sldMk cId="98661482" sldId="2147477502"/>
        </pc:sldMkLst>
      </pc:sldChg>
      <pc:sldChg chg="del">
        <pc:chgData name="Roth, Dan" userId="18da4c67-dd89-43a7-9856-8592f867a23c" providerId="ADAL" clId="{C15696ED-DDB4-42C6-874F-3AE52334BA53}" dt="2026-06-03T03:48:47.406" v="4691" actId="47"/>
        <pc:sldMkLst>
          <pc:docMk/>
          <pc:sldMk cId="359228349" sldId="2147477503"/>
        </pc:sldMkLst>
      </pc:sldChg>
      <pc:sldChg chg="del">
        <pc:chgData name="Roth, Dan" userId="18da4c67-dd89-43a7-9856-8592f867a23c" providerId="ADAL" clId="{C15696ED-DDB4-42C6-874F-3AE52334BA53}" dt="2026-06-03T05:01:15.365" v="5702" actId="47"/>
        <pc:sldMkLst>
          <pc:docMk/>
          <pc:sldMk cId="2592034271" sldId="2147477504"/>
        </pc:sldMkLst>
      </pc:sldChg>
      <pc:sldChg chg="del">
        <pc:chgData name="Roth, Dan" userId="18da4c67-dd89-43a7-9856-8592f867a23c" providerId="ADAL" clId="{C15696ED-DDB4-42C6-874F-3AE52334BA53}" dt="2026-06-03T03:48:47.406" v="4691" actId="47"/>
        <pc:sldMkLst>
          <pc:docMk/>
          <pc:sldMk cId="2759763470" sldId="2147477505"/>
        </pc:sldMkLst>
      </pc:sldChg>
      <pc:sldChg chg="del">
        <pc:chgData name="Roth, Dan" userId="18da4c67-dd89-43a7-9856-8592f867a23c" providerId="ADAL" clId="{C15696ED-DDB4-42C6-874F-3AE52334BA53}" dt="2026-06-03T03:48:47.406" v="4691" actId="47"/>
        <pc:sldMkLst>
          <pc:docMk/>
          <pc:sldMk cId="2399766170" sldId="2147477506"/>
        </pc:sldMkLst>
      </pc:sldChg>
      <pc:sldChg chg="del">
        <pc:chgData name="Roth, Dan" userId="18da4c67-dd89-43a7-9856-8592f867a23c" providerId="ADAL" clId="{C15696ED-DDB4-42C6-874F-3AE52334BA53}" dt="2026-06-03T03:48:47.406" v="4691" actId="47"/>
        <pc:sldMkLst>
          <pc:docMk/>
          <pc:sldMk cId="3605126750" sldId="2147477510"/>
        </pc:sldMkLst>
      </pc:sldChg>
      <pc:sldChg chg="del">
        <pc:chgData name="Roth, Dan" userId="18da4c67-dd89-43a7-9856-8592f867a23c" providerId="ADAL" clId="{C15696ED-DDB4-42C6-874F-3AE52334BA53}" dt="2026-06-03T03:48:47.406" v="4691" actId="47"/>
        <pc:sldMkLst>
          <pc:docMk/>
          <pc:sldMk cId="3509420911" sldId="2147477515"/>
        </pc:sldMkLst>
      </pc:sldChg>
      <pc:sldChg chg="del">
        <pc:chgData name="Roth, Dan" userId="18da4c67-dd89-43a7-9856-8592f867a23c" providerId="ADAL" clId="{C15696ED-DDB4-42C6-874F-3AE52334BA53}" dt="2026-06-03T03:48:47.406" v="4691" actId="47"/>
        <pc:sldMkLst>
          <pc:docMk/>
          <pc:sldMk cId="253675751" sldId="2147477518"/>
        </pc:sldMkLst>
      </pc:sldChg>
      <pc:sldChg chg="del">
        <pc:chgData name="Roth, Dan" userId="18da4c67-dd89-43a7-9856-8592f867a23c" providerId="ADAL" clId="{C15696ED-DDB4-42C6-874F-3AE52334BA53}" dt="2026-06-03T03:48:47.406" v="4691" actId="47"/>
        <pc:sldMkLst>
          <pc:docMk/>
          <pc:sldMk cId="2367018515" sldId="2147477521"/>
        </pc:sldMkLst>
      </pc:sldChg>
      <pc:sldChg chg="del">
        <pc:chgData name="Roth, Dan" userId="18da4c67-dd89-43a7-9856-8592f867a23c" providerId="ADAL" clId="{C15696ED-DDB4-42C6-874F-3AE52334BA53}" dt="2026-06-03T03:48:47.406" v="4691" actId="47"/>
        <pc:sldMkLst>
          <pc:docMk/>
          <pc:sldMk cId="2234699369" sldId="2147477527"/>
        </pc:sldMkLst>
      </pc:sldChg>
      <pc:sldChg chg="del">
        <pc:chgData name="Roth, Dan" userId="18da4c67-dd89-43a7-9856-8592f867a23c" providerId="ADAL" clId="{C15696ED-DDB4-42C6-874F-3AE52334BA53}" dt="2026-06-03T03:48:47.406" v="4691" actId="47"/>
        <pc:sldMkLst>
          <pc:docMk/>
          <pc:sldMk cId="1836513358" sldId="2147477528"/>
        </pc:sldMkLst>
      </pc:sldChg>
      <pc:sldChg chg="del">
        <pc:chgData name="Roth, Dan" userId="18da4c67-dd89-43a7-9856-8592f867a23c" providerId="ADAL" clId="{C15696ED-DDB4-42C6-874F-3AE52334BA53}" dt="2026-06-03T05:01:15.365" v="5702" actId="47"/>
        <pc:sldMkLst>
          <pc:docMk/>
          <pc:sldMk cId="2132842388" sldId="2147477534"/>
        </pc:sldMkLst>
      </pc:sldChg>
      <pc:sldChg chg="del">
        <pc:chgData name="Roth, Dan" userId="18da4c67-dd89-43a7-9856-8592f867a23c" providerId="ADAL" clId="{C15696ED-DDB4-42C6-874F-3AE52334BA53}" dt="2026-06-03T03:48:47.406" v="4691" actId="47"/>
        <pc:sldMkLst>
          <pc:docMk/>
          <pc:sldMk cId="2503841364" sldId="2147477550"/>
        </pc:sldMkLst>
      </pc:sldChg>
      <pc:sldChg chg="del">
        <pc:chgData name="Roth, Dan" userId="18da4c67-dd89-43a7-9856-8592f867a23c" providerId="ADAL" clId="{C15696ED-DDB4-42C6-874F-3AE52334BA53}" dt="2026-06-03T03:48:47.406" v="4691" actId="47"/>
        <pc:sldMkLst>
          <pc:docMk/>
          <pc:sldMk cId="3766794834" sldId="2147477551"/>
        </pc:sldMkLst>
      </pc:sldChg>
      <pc:sldChg chg="del">
        <pc:chgData name="Roth, Dan" userId="18da4c67-dd89-43a7-9856-8592f867a23c" providerId="ADAL" clId="{C15696ED-DDB4-42C6-874F-3AE52334BA53}" dt="2026-06-03T03:48:47.406" v="4691" actId="47"/>
        <pc:sldMkLst>
          <pc:docMk/>
          <pc:sldMk cId="3194156619" sldId="2147477552"/>
        </pc:sldMkLst>
      </pc:sldChg>
      <pc:sldChg chg="del">
        <pc:chgData name="Roth, Dan" userId="18da4c67-dd89-43a7-9856-8592f867a23c" providerId="ADAL" clId="{C15696ED-DDB4-42C6-874F-3AE52334BA53}" dt="2026-06-03T03:48:47.406" v="4691" actId="47"/>
        <pc:sldMkLst>
          <pc:docMk/>
          <pc:sldMk cId="2064486930" sldId="2147477553"/>
        </pc:sldMkLst>
      </pc:sldChg>
      <pc:sldChg chg="del">
        <pc:chgData name="Roth, Dan" userId="18da4c67-dd89-43a7-9856-8592f867a23c" providerId="ADAL" clId="{C15696ED-DDB4-42C6-874F-3AE52334BA53}" dt="2026-06-03T03:48:47.406" v="4691" actId="47"/>
        <pc:sldMkLst>
          <pc:docMk/>
          <pc:sldMk cId="3115631715" sldId="2147477556"/>
        </pc:sldMkLst>
      </pc:sldChg>
      <pc:sldChg chg="del">
        <pc:chgData name="Roth, Dan" userId="18da4c67-dd89-43a7-9856-8592f867a23c" providerId="ADAL" clId="{C15696ED-DDB4-42C6-874F-3AE52334BA53}" dt="2026-06-03T03:48:47.406" v="4691" actId="47"/>
        <pc:sldMkLst>
          <pc:docMk/>
          <pc:sldMk cId="1769210182" sldId="2147477567"/>
        </pc:sldMkLst>
      </pc:sldChg>
      <pc:sldChg chg="del">
        <pc:chgData name="Roth, Dan" userId="18da4c67-dd89-43a7-9856-8592f867a23c" providerId="ADAL" clId="{C15696ED-DDB4-42C6-874F-3AE52334BA53}" dt="2026-06-03T03:48:47.406" v="4691" actId="47"/>
        <pc:sldMkLst>
          <pc:docMk/>
          <pc:sldMk cId="774915047" sldId="2147477568"/>
        </pc:sldMkLst>
      </pc:sldChg>
      <pc:sldChg chg="del">
        <pc:chgData name="Roth, Dan" userId="18da4c67-dd89-43a7-9856-8592f867a23c" providerId="ADAL" clId="{C15696ED-DDB4-42C6-874F-3AE52334BA53}" dt="2026-06-03T03:48:47.406" v="4691" actId="47"/>
        <pc:sldMkLst>
          <pc:docMk/>
          <pc:sldMk cId="1965091845" sldId="2147477570"/>
        </pc:sldMkLst>
      </pc:sldChg>
      <pc:sldChg chg="del">
        <pc:chgData name="Roth, Dan" userId="18da4c67-dd89-43a7-9856-8592f867a23c" providerId="ADAL" clId="{C15696ED-DDB4-42C6-874F-3AE52334BA53}" dt="2026-06-03T05:00:30.758" v="5699" actId="47"/>
        <pc:sldMkLst>
          <pc:docMk/>
          <pc:sldMk cId="2196706348" sldId="2147477572"/>
        </pc:sldMkLst>
      </pc:sldChg>
      <pc:sldChg chg="addSp delSp modSp mod delAnim modAnim">
        <pc:chgData name="Roth, Dan" userId="18da4c67-dd89-43a7-9856-8592f867a23c" providerId="ADAL" clId="{C15696ED-DDB4-42C6-874F-3AE52334BA53}" dt="2026-06-03T04:59:18.381" v="5698"/>
        <pc:sldMkLst>
          <pc:docMk/>
          <pc:sldMk cId="1671185376" sldId="2147477573"/>
        </pc:sldMkLst>
        <pc:spChg chg="mod">
          <ac:chgData name="Roth, Dan" userId="18da4c67-dd89-43a7-9856-8592f867a23c" providerId="ADAL" clId="{C15696ED-DDB4-42C6-874F-3AE52334BA53}" dt="2026-06-03T04:54:49.685" v="5621"/>
          <ac:spMkLst>
            <pc:docMk/>
            <pc:sldMk cId="1671185376" sldId="2147477573"/>
            <ac:spMk id="2" creationId="{1BD05C4E-41D9-842C-436A-BF8581679DA9}"/>
          </ac:spMkLst>
        </pc:spChg>
        <pc:spChg chg="mod">
          <ac:chgData name="Roth, Dan" userId="18da4c67-dd89-43a7-9856-8592f867a23c" providerId="ADAL" clId="{C15696ED-DDB4-42C6-874F-3AE52334BA53}" dt="2026-06-03T04:58:15.106" v="5695" actId="20577"/>
          <ac:spMkLst>
            <pc:docMk/>
            <pc:sldMk cId="1671185376" sldId="2147477573"/>
            <ac:spMk id="9" creationId="{5A6D31C7-48A2-1A5D-930E-4294C2AA6723}"/>
          </ac:spMkLst>
        </pc:spChg>
        <pc:spChg chg="del">
          <ac:chgData name="Roth, Dan" userId="18da4c67-dd89-43a7-9856-8592f867a23c" providerId="ADAL" clId="{C15696ED-DDB4-42C6-874F-3AE52334BA53}" dt="2026-06-03T03:48:56.402" v="4692" actId="478"/>
          <ac:spMkLst>
            <pc:docMk/>
            <pc:sldMk cId="1671185376" sldId="2147477573"/>
            <ac:spMk id="11" creationId="{60388363-1FEC-B3E5-9C52-ED13EF845518}"/>
          </ac:spMkLst>
        </pc:spChg>
        <pc:spChg chg="add del">
          <ac:chgData name="Roth, Dan" userId="18da4c67-dd89-43a7-9856-8592f867a23c" providerId="ADAL" clId="{C15696ED-DDB4-42C6-874F-3AE52334BA53}" dt="2026-06-03T04:44:43.863" v="5251" actId="22"/>
          <ac:spMkLst>
            <pc:docMk/>
            <pc:sldMk cId="1671185376" sldId="2147477573"/>
            <ac:spMk id="13" creationId="{86928F04-8352-7BA3-C327-85E0B559012C}"/>
          </ac:spMkLst>
        </pc:spChg>
        <pc:spChg chg="add mod">
          <ac:chgData name="Roth, Dan" userId="18da4c67-dd89-43a7-9856-8592f867a23c" providerId="ADAL" clId="{C15696ED-DDB4-42C6-874F-3AE52334BA53}" dt="2026-06-03T04:51:40.111" v="5431" actId="12788"/>
          <ac:spMkLst>
            <pc:docMk/>
            <pc:sldMk cId="1671185376" sldId="2147477573"/>
            <ac:spMk id="15" creationId="{F8651433-8469-1B91-04C6-34FFB56772EC}"/>
          </ac:spMkLst>
        </pc:spChg>
        <pc:spChg chg="add mod">
          <ac:chgData name="Roth, Dan" userId="18da4c67-dd89-43a7-9856-8592f867a23c" providerId="ADAL" clId="{C15696ED-DDB4-42C6-874F-3AE52334BA53}" dt="2026-06-03T04:49:11.470" v="5365" actId="12788"/>
          <ac:spMkLst>
            <pc:docMk/>
            <pc:sldMk cId="1671185376" sldId="2147477573"/>
            <ac:spMk id="16" creationId="{8F7F53AA-330E-CCCB-47FD-CC56DD1CABDC}"/>
          </ac:spMkLst>
        </pc:spChg>
        <pc:spChg chg="add mod">
          <ac:chgData name="Roth, Dan" userId="18da4c67-dd89-43a7-9856-8592f867a23c" providerId="ADAL" clId="{C15696ED-DDB4-42C6-874F-3AE52334BA53}" dt="2026-06-03T04:54:13.707" v="5620" actId="20577"/>
          <ac:spMkLst>
            <pc:docMk/>
            <pc:sldMk cId="1671185376" sldId="2147477573"/>
            <ac:spMk id="17" creationId="{669E0DC2-E0C2-83DE-4164-3CBD8AF67C63}"/>
          </ac:spMkLst>
        </pc:spChg>
        <pc:spChg chg="add mod">
          <ac:chgData name="Roth, Dan" userId="18da4c67-dd89-43a7-9856-8592f867a23c" providerId="ADAL" clId="{C15696ED-DDB4-42C6-874F-3AE52334BA53}" dt="2026-06-03T04:58:52.542" v="5696"/>
          <ac:spMkLst>
            <pc:docMk/>
            <pc:sldMk cId="1671185376" sldId="2147477573"/>
            <ac:spMk id="18" creationId="{057BF82C-0FED-145F-316B-A60F8A39A40C}"/>
          </ac:spMkLst>
        </pc:spChg>
      </pc:sldChg>
      <pc:sldChg chg="del">
        <pc:chgData name="Roth, Dan" userId="18da4c67-dd89-43a7-9856-8592f867a23c" providerId="ADAL" clId="{C15696ED-DDB4-42C6-874F-3AE52334BA53}" dt="2026-06-03T05:01:05.174" v="5701" actId="47"/>
        <pc:sldMkLst>
          <pc:docMk/>
          <pc:sldMk cId="614637512" sldId="2147477574"/>
        </pc:sldMkLst>
      </pc:sldChg>
      <pc:sldChg chg="del">
        <pc:chgData name="Roth, Dan" userId="18da4c67-dd89-43a7-9856-8592f867a23c" providerId="ADAL" clId="{C15696ED-DDB4-42C6-874F-3AE52334BA53}" dt="2026-06-03T03:48:47.406" v="4691" actId="47"/>
        <pc:sldMkLst>
          <pc:docMk/>
          <pc:sldMk cId="4080365719" sldId="2147477576"/>
        </pc:sldMkLst>
      </pc:sldChg>
      <pc:sldChg chg="del">
        <pc:chgData name="Roth, Dan" userId="18da4c67-dd89-43a7-9856-8592f867a23c" providerId="ADAL" clId="{C15696ED-DDB4-42C6-874F-3AE52334BA53}" dt="2026-06-04T22:51:09.365" v="5856" actId="47"/>
        <pc:sldMkLst>
          <pc:docMk/>
          <pc:sldMk cId="3608476741" sldId="2147477578"/>
        </pc:sldMkLst>
      </pc:sldChg>
      <pc:sldChg chg="del">
        <pc:chgData name="Roth, Dan" userId="18da4c67-dd89-43a7-9856-8592f867a23c" providerId="ADAL" clId="{C15696ED-DDB4-42C6-874F-3AE52334BA53}" dt="2026-06-03T03:48:47.406" v="4691" actId="47"/>
        <pc:sldMkLst>
          <pc:docMk/>
          <pc:sldMk cId="3775302324" sldId="2147477582"/>
        </pc:sldMkLst>
      </pc:sldChg>
      <pc:sldChg chg="del">
        <pc:chgData name="Roth, Dan" userId="18da4c67-dd89-43a7-9856-8592f867a23c" providerId="ADAL" clId="{C15696ED-DDB4-42C6-874F-3AE52334BA53}" dt="2026-06-03T03:48:47.406" v="4691" actId="47"/>
        <pc:sldMkLst>
          <pc:docMk/>
          <pc:sldMk cId="3995057090" sldId="2147477583"/>
        </pc:sldMkLst>
      </pc:sldChg>
      <pc:sldChg chg="del">
        <pc:chgData name="Roth, Dan" userId="18da4c67-dd89-43a7-9856-8592f867a23c" providerId="ADAL" clId="{C15696ED-DDB4-42C6-874F-3AE52334BA53}" dt="2026-06-03T03:48:47.406" v="4691" actId="47"/>
        <pc:sldMkLst>
          <pc:docMk/>
          <pc:sldMk cId="1841996815" sldId="2147477586"/>
        </pc:sldMkLst>
      </pc:sldChg>
      <pc:sldChg chg="del">
        <pc:chgData name="Roth, Dan" userId="18da4c67-dd89-43a7-9856-8592f867a23c" providerId="ADAL" clId="{C15696ED-DDB4-42C6-874F-3AE52334BA53}" dt="2026-06-03T03:48:47.406" v="4691" actId="47"/>
        <pc:sldMkLst>
          <pc:docMk/>
          <pc:sldMk cId="3774319130" sldId="2147477588"/>
        </pc:sldMkLst>
      </pc:sldChg>
      <pc:sldChg chg="del">
        <pc:chgData name="Roth, Dan" userId="18da4c67-dd89-43a7-9856-8592f867a23c" providerId="ADAL" clId="{C15696ED-DDB4-42C6-874F-3AE52334BA53}" dt="2026-06-03T05:01:15.365" v="5702" actId="47"/>
        <pc:sldMkLst>
          <pc:docMk/>
          <pc:sldMk cId="3706492864" sldId="2147477593"/>
        </pc:sldMkLst>
      </pc:sldChg>
      <pc:sldChg chg="del">
        <pc:chgData name="Roth, Dan" userId="18da4c67-dd89-43a7-9856-8592f867a23c" providerId="ADAL" clId="{C15696ED-DDB4-42C6-874F-3AE52334BA53}" dt="2026-06-03T05:01:15.365" v="5702" actId="47"/>
        <pc:sldMkLst>
          <pc:docMk/>
          <pc:sldMk cId="2151137543" sldId="2147477594"/>
        </pc:sldMkLst>
      </pc:sldChg>
      <pc:sldChg chg="del">
        <pc:chgData name="Roth, Dan" userId="18da4c67-dd89-43a7-9856-8592f867a23c" providerId="ADAL" clId="{C15696ED-DDB4-42C6-874F-3AE52334BA53}" dt="2026-06-03T05:01:15.365" v="5702" actId="47"/>
        <pc:sldMkLst>
          <pc:docMk/>
          <pc:sldMk cId="1440151583" sldId="2147477595"/>
        </pc:sldMkLst>
      </pc:sldChg>
      <pc:sldChg chg="del">
        <pc:chgData name="Roth, Dan" userId="18da4c67-dd89-43a7-9856-8592f867a23c" providerId="ADAL" clId="{C15696ED-DDB4-42C6-874F-3AE52334BA53}" dt="2026-06-03T03:48:47.406" v="4691" actId="47"/>
        <pc:sldMkLst>
          <pc:docMk/>
          <pc:sldMk cId="1854759349" sldId="2147477597"/>
        </pc:sldMkLst>
      </pc:sldChg>
      <pc:sldChg chg="del">
        <pc:chgData name="Roth, Dan" userId="18da4c67-dd89-43a7-9856-8592f867a23c" providerId="ADAL" clId="{C15696ED-DDB4-42C6-874F-3AE52334BA53}" dt="2026-06-03T05:00:59.562" v="5700" actId="47"/>
        <pc:sldMkLst>
          <pc:docMk/>
          <pc:sldMk cId="691954459" sldId="2147477598"/>
        </pc:sldMkLst>
      </pc:sldChg>
      <pc:sldChg chg="addSp modSp mod modAnim">
        <pc:chgData name="Roth, Dan" userId="18da4c67-dd89-43a7-9856-8592f867a23c" providerId="ADAL" clId="{C15696ED-DDB4-42C6-874F-3AE52334BA53}" dt="2026-06-03T04:44:14.091" v="5249" actId="20578"/>
        <pc:sldMkLst>
          <pc:docMk/>
          <pc:sldMk cId="73116652" sldId="2147477600"/>
        </pc:sldMkLst>
        <pc:spChg chg="mod">
          <ac:chgData name="Roth, Dan" userId="18da4c67-dd89-43a7-9856-8592f867a23c" providerId="ADAL" clId="{C15696ED-DDB4-42C6-874F-3AE52334BA53}" dt="2026-06-03T04:44:11.596" v="5248" actId="20578"/>
          <ac:spMkLst>
            <pc:docMk/>
            <pc:sldMk cId="73116652" sldId="2147477600"/>
            <ac:spMk id="20" creationId="{321A8CD7-FB97-0ABC-E863-CAB48F6C12C5}"/>
          </ac:spMkLst>
        </pc:spChg>
        <pc:spChg chg="add mod">
          <ac:chgData name="Roth, Dan" userId="18da4c67-dd89-43a7-9856-8592f867a23c" providerId="ADAL" clId="{C15696ED-DDB4-42C6-874F-3AE52334BA53}" dt="2026-06-02T03:48:46.123" v="430" actId="207"/>
          <ac:spMkLst>
            <pc:docMk/>
            <pc:sldMk cId="73116652" sldId="2147477600"/>
            <ac:spMk id="24" creationId="{A8BE7424-8536-7E6C-5456-820447082FDF}"/>
          </ac:spMkLst>
        </pc:spChg>
      </pc:sldChg>
      <pc:sldChg chg="modSp">
        <pc:chgData name="Roth, Dan" userId="18da4c67-dd89-43a7-9856-8592f867a23c" providerId="ADAL" clId="{C15696ED-DDB4-42C6-874F-3AE52334BA53}" dt="2026-06-02T03:57:40.246" v="607" actId="313"/>
        <pc:sldMkLst>
          <pc:docMk/>
          <pc:sldMk cId="3473220910" sldId="2147477601"/>
        </pc:sldMkLst>
        <pc:spChg chg="mod">
          <ac:chgData name="Roth, Dan" userId="18da4c67-dd89-43a7-9856-8592f867a23c" providerId="ADAL" clId="{C15696ED-DDB4-42C6-874F-3AE52334BA53}" dt="2026-06-02T03:57:40.246" v="607" actId="313"/>
          <ac:spMkLst>
            <pc:docMk/>
            <pc:sldMk cId="3473220910" sldId="2147477601"/>
            <ac:spMk id="12" creationId="{70C4AA88-2E84-7B06-F706-3B309D31CCE8}"/>
          </ac:spMkLst>
        </pc:spChg>
      </pc:sldChg>
      <pc:sldChg chg="modSp mod">
        <pc:chgData name="Roth, Dan" userId="18da4c67-dd89-43a7-9856-8592f867a23c" providerId="ADAL" clId="{C15696ED-DDB4-42C6-874F-3AE52334BA53}" dt="2026-06-03T05:27:45.997" v="5853" actId="20577"/>
        <pc:sldMkLst>
          <pc:docMk/>
          <pc:sldMk cId="917635212" sldId="2147477608"/>
        </pc:sldMkLst>
        <pc:spChg chg="mod">
          <ac:chgData name="Roth, Dan" userId="18da4c67-dd89-43a7-9856-8592f867a23c" providerId="ADAL" clId="{C15696ED-DDB4-42C6-874F-3AE52334BA53}" dt="2026-06-03T05:27:21.450" v="5841" actId="14100"/>
          <ac:spMkLst>
            <pc:docMk/>
            <pc:sldMk cId="917635212" sldId="2147477608"/>
            <ac:spMk id="3" creationId="{8C34F719-A740-E21C-87E1-5A066EE37CE6}"/>
          </ac:spMkLst>
        </pc:spChg>
        <pc:spChg chg="mod">
          <ac:chgData name="Roth, Dan" userId="18da4c67-dd89-43a7-9856-8592f867a23c" providerId="ADAL" clId="{C15696ED-DDB4-42C6-874F-3AE52334BA53}" dt="2026-06-03T05:27:45.997" v="5853" actId="20577"/>
          <ac:spMkLst>
            <pc:docMk/>
            <pc:sldMk cId="917635212" sldId="2147477608"/>
            <ac:spMk id="14" creationId="{A9468DD6-2720-BBD8-1EB4-4ABF3A3FEDD9}"/>
          </ac:spMkLst>
        </pc:spChg>
      </pc:sldChg>
      <pc:sldChg chg="addSp delSp modSp mod chgLayout">
        <pc:chgData name="Roth, Dan" userId="18da4c67-dd89-43a7-9856-8592f867a23c" providerId="ADAL" clId="{C15696ED-DDB4-42C6-874F-3AE52334BA53}" dt="2026-06-02T03:34:03.026" v="394" actId="12788"/>
        <pc:sldMkLst>
          <pc:docMk/>
          <pc:sldMk cId="1381561235" sldId="2147477609"/>
        </pc:sldMkLst>
        <pc:spChg chg="mod ord">
          <ac:chgData name="Roth, Dan" userId="18da4c67-dd89-43a7-9856-8592f867a23c" providerId="ADAL" clId="{C15696ED-DDB4-42C6-874F-3AE52334BA53}" dt="2026-06-02T03:32:54.305" v="375" actId="6549"/>
          <ac:spMkLst>
            <pc:docMk/>
            <pc:sldMk cId="1381561235" sldId="2147477609"/>
            <ac:spMk id="2" creationId="{0625255E-6697-DAC2-93A9-FD66FB7168A5}"/>
          </ac:spMkLst>
        </pc:spChg>
        <pc:spChg chg="mod ord">
          <ac:chgData name="Roth, Dan" userId="18da4c67-dd89-43a7-9856-8592f867a23c" providerId="ADAL" clId="{C15696ED-DDB4-42C6-874F-3AE52334BA53}" dt="2026-06-02T03:33:38.166" v="392" actId="20577"/>
          <ac:spMkLst>
            <pc:docMk/>
            <pc:sldMk cId="1381561235" sldId="2147477609"/>
            <ac:spMk id="3" creationId="{B7A993CB-18D4-AA57-411A-F838F3FB5D28}"/>
          </ac:spMkLst>
        </pc:spChg>
        <pc:spChg chg="mod ord">
          <ac:chgData name="Roth, Dan" userId="18da4c67-dd89-43a7-9856-8592f867a23c" providerId="ADAL" clId="{C15696ED-DDB4-42C6-874F-3AE52334BA53}" dt="2026-06-02T03:24:11.031" v="7" actId="700"/>
          <ac:spMkLst>
            <pc:docMk/>
            <pc:sldMk cId="1381561235" sldId="2147477609"/>
            <ac:spMk id="4" creationId="{99F07239-9FDB-AEEE-71EE-6F4F537EC796}"/>
          </ac:spMkLst>
        </pc:spChg>
        <pc:picChg chg="add mod">
          <ac:chgData name="Roth, Dan" userId="18da4c67-dd89-43a7-9856-8592f867a23c" providerId="ADAL" clId="{C15696ED-DDB4-42C6-874F-3AE52334BA53}" dt="2026-06-02T03:34:03.026" v="394" actId="12788"/>
          <ac:picMkLst>
            <pc:docMk/>
            <pc:sldMk cId="1381561235" sldId="2147477609"/>
            <ac:picMk id="6" creationId="{C4816946-642C-7C44-7E9A-79861B171B68}"/>
          </ac:picMkLst>
        </pc:picChg>
      </pc:sldChg>
      <pc:sldChg chg="delSp mod delAnim">
        <pc:chgData name="Roth, Dan" userId="18da4c67-dd89-43a7-9856-8592f867a23c" providerId="ADAL" clId="{C15696ED-DDB4-42C6-874F-3AE52334BA53}" dt="2026-06-03T02:05:58.386" v="2989" actId="478"/>
        <pc:sldMkLst>
          <pc:docMk/>
          <pc:sldMk cId="2853462778" sldId="2147477611"/>
        </pc:sldMkLst>
        <pc:spChg chg="del">
          <ac:chgData name="Roth, Dan" userId="18da4c67-dd89-43a7-9856-8592f867a23c" providerId="ADAL" clId="{C15696ED-DDB4-42C6-874F-3AE52334BA53}" dt="2026-06-03T02:05:58.386" v="2989" actId="478"/>
          <ac:spMkLst>
            <pc:docMk/>
            <pc:sldMk cId="2853462778" sldId="2147477611"/>
            <ac:spMk id="4" creationId="{CF5F40CA-2233-EE31-FA15-F3E6C9400E86}"/>
          </ac:spMkLst>
        </pc:spChg>
      </pc:sldChg>
      <pc:sldChg chg="delSp mod delAnim">
        <pc:chgData name="Roth, Dan" userId="18da4c67-dd89-43a7-9856-8592f867a23c" providerId="ADAL" clId="{C15696ED-DDB4-42C6-874F-3AE52334BA53}" dt="2026-06-03T02:05:51.325" v="2988" actId="478"/>
        <pc:sldMkLst>
          <pc:docMk/>
          <pc:sldMk cId="314353371" sldId="2147477612"/>
        </pc:sldMkLst>
        <pc:spChg chg="del">
          <ac:chgData name="Roth, Dan" userId="18da4c67-dd89-43a7-9856-8592f867a23c" providerId="ADAL" clId="{C15696ED-DDB4-42C6-874F-3AE52334BA53}" dt="2026-06-03T02:05:51.325" v="2988" actId="478"/>
          <ac:spMkLst>
            <pc:docMk/>
            <pc:sldMk cId="314353371" sldId="2147477612"/>
            <ac:spMk id="8" creationId="{B0FC89D8-5DC0-2F52-6211-4155A6FEB494}"/>
          </ac:spMkLst>
        </pc:spChg>
      </pc:sldChg>
      <pc:sldChg chg="modSp mod modShow">
        <pc:chgData name="Roth, Dan" userId="18da4c67-dd89-43a7-9856-8592f867a23c" providerId="ADAL" clId="{C15696ED-DDB4-42C6-874F-3AE52334BA53}" dt="2026-06-03T05:29:15.897" v="5854" actId="729"/>
        <pc:sldMkLst>
          <pc:docMk/>
          <pc:sldMk cId="2256052160" sldId="2147477614"/>
        </pc:sldMkLst>
        <pc:spChg chg="mod">
          <ac:chgData name="Roth, Dan" userId="18da4c67-dd89-43a7-9856-8592f867a23c" providerId="ADAL" clId="{C15696ED-DDB4-42C6-874F-3AE52334BA53}" dt="2026-06-02T03:58:19.062" v="615" actId="20577"/>
          <ac:spMkLst>
            <pc:docMk/>
            <pc:sldMk cId="2256052160" sldId="2147477614"/>
            <ac:spMk id="14" creationId="{83A55774-D75D-658F-4EC0-913FDBCC657D}"/>
          </ac:spMkLst>
        </pc:spChg>
      </pc:sldChg>
      <pc:sldChg chg="mod modShow">
        <pc:chgData name="Roth, Dan" userId="18da4c67-dd89-43a7-9856-8592f867a23c" providerId="ADAL" clId="{C15696ED-DDB4-42C6-874F-3AE52334BA53}" dt="2026-06-03T05:29:15.897" v="5854" actId="729"/>
        <pc:sldMkLst>
          <pc:docMk/>
          <pc:sldMk cId="584010982" sldId="2147477615"/>
        </pc:sldMkLst>
      </pc:sldChg>
      <pc:sldChg chg="mod modShow">
        <pc:chgData name="Roth, Dan" userId="18da4c67-dd89-43a7-9856-8592f867a23c" providerId="ADAL" clId="{C15696ED-DDB4-42C6-874F-3AE52334BA53}" dt="2026-06-03T05:29:15.897" v="5854" actId="729"/>
        <pc:sldMkLst>
          <pc:docMk/>
          <pc:sldMk cId="801685791" sldId="2147477616"/>
        </pc:sldMkLst>
      </pc:sldChg>
      <pc:sldChg chg="mod modShow">
        <pc:chgData name="Roth, Dan" userId="18da4c67-dd89-43a7-9856-8592f867a23c" providerId="ADAL" clId="{C15696ED-DDB4-42C6-874F-3AE52334BA53}" dt="2026-06-03T05:29:15.897" v="5854" actId="729"/>
        <pc:sldMkLst>
          <pc:docMk/>
          <pc:sldMk cId="3920752192" sldId="2147477617"/>
        </pc:sldMkLst>
      </pc:sldChg>
      <pc:sldChg chg="addSp delSp modSp mod delAnim modAnim">
        <pc:chgData name="Roth, Dan" userId="18da4c67-dd89-43a7-9856-8592f867a23c" providerId="ADAL" clId="{C15696ED-DDB4-42C6-874F-3AE52334BA53}" dt="2026-06-03T04:34:45.123" v="5082" actId="1076"/>
        <pc:sldMkLst>
          <pc:docMk/>
          <pc:sldMk cId="78926036" sldId="2147477618"/>
        </pc:sldMkLst>
        <pc:spChg chg="mod">
          <ac:chgData name="Roth, Dan" userId="18da4c67-dd89-43a7-9856-8592f867a23c" providerId="ADAL" clId="{C15696ED-DDB4-42C6-874F-3AE52334BA53}" dt="2026-06-02T03:53:08.184" v="555" actId="1582"/>
          <ac:spMkLst>
            <pc:docMk/>
            <pc:sldMk cId="78926036" sldId="2147477618"/>
            <ac:spMk id="6" creationId="{A3D3A87A-016C-6DEC-6E1E-D77BD3ECB1BB}"/>
          </ac:spMkLst>
        </pc:spChg>
        <pc:spChg chg="mod">
          <ac:chgData name="Roth, Dan" userId="18da4c67-dd89-43a7-9856-8592f867a23c" providerId="ADAL" clId="{C15696ED-DDB4-42C6-874F-3AE52334BA53}" dt="2026-06-02T03:53:29.662" v="557" actId="1582"/>
          <ac:spMkLst>
            <pc:docMk/>
            <pc:sldMk cId="78926036" sldId="2147477618"/>
            <ac:spMk id="7" creationId="{B45AFD45-AD9C-20E9-D98E-1D084EA5E6B5}"/>
          </ac:spMkLst>
        </pc:spChg>
        <pc:spChg chg="add mod">
          <ac:chgData name="Roth, Dan" userId="18da4c67-dd89-43a7-9856-8592f867a23c" providerId="ADAL" clId="{C15696ED-DDB4-42C6-874F-3AE52334BA53}" dt="2026-06-03T04:34:45.123" v="5082" actId="1076"/>
          <ac:spMkLst>
            <pc:docMk/>
            <pc:sldMk cId="78926036" sldId="2147477618"/>
            <ac:spMk id="8" creationId="{BD1E41E4-E62E-BA82-A2CF-1B499961E16C}"/>
          </ac:spMkLst>
        </pc:spChg>
        <pc:spChg chg="mod">
          <ac:chgData name="Roth, Dan" userId="18da4c67-dd89-43a7-9856-8592f867a23c" providerId="ADAL" clId="{C15696ED-DDB4-42C6-874F-3AE52334BA53}" dt="2026-06-02T03:53:47.824" v="561" actId="1582"/>
          <ac:spMkLst>
            <pc:docMk/>
            <pc:sldMk cId="78926036" sldId="2147477618"/>
            <ac:spMk id="16" creationId="{F7BEB0AF-A4C9-36E7-7B3B-F30071688D0A}"/>
          </ac:spMkLst>
        </pc:spChg>
      </pc:sldChg>
      <pc:sldChg chg="addSp delSp modSp mod modAnim chgLayout">
        <pc:chgData name="Roth, Dan" userId="18da4c67-dd89-43a7-9856-8592f867a23c" providerId="ADAL" clId="{C15696ED-DDB4-42C6-874F-3AE52334BA53}" dt="2026-06-03T05:22:57.402" v="5743" actId="6549"/>
        <pc:sldMkLst>
          <pc:docMk/>
          <pc:sldMk cId="1118181596" sldId="2147477620"/>
        </pc:sldMkLst>
        <pc:spChg chg="mod ord">
          <ac:chgData name="Roth, Dan" userId="18da4c67-dd89-43a7-9856-8592f867a23c" providerId="ADAL" clId="{C15696ED-DDB4-42C6-874F-3AE52334BA53}" dt="2026-06-03T02:15:22.378" v="3152" actId="6264"/>
          <ac:spMkLst>
            <pc:docMk/>
            <pc:sldMk cId="1118181596" sldId="2147477620"/>
            <ac:spMk id="2" creationId="{3A95B946-70B2-3F3F-0982-57BCEEBD5E24}"/>
          </ac:spMkLst>
        </pc:spChg>
        <pc:spChg chg="mod ord">
          <ac:chgData name="Roth, Dan" userId="18da4c67-dd89-43a7-9856-8592f867a23c" providerId="ADAL" clId="{C15696ED-DDB4-42C6-874F-3AE52334BA53}" dt="2026-06-03T05:22:57.402" v="5743" actId="6549"/>
          <ac:spMkLst>
            <pc:docMk/>
            <pc:sldMk cId="1118181596" sldId="2147477620"/>
            <ac:spMk id="3" creationId="{DAF65DCC-FE98-8B8E-328D-762EB0EEFAE1}"/>
          </ac:spMkLst>
        </pc:spChg>
        <pc:spChg chg="mod ord">
          <ac:chgData name="Roth, Dan" userId="18da4c67-dd89-43a7-9856-8592f867a23c" providerId="ADAL" clId="{C15696ED-DDB4-42C6-874F-3AE52334BA53}" dt="2026-06-03T02:15:22.378" v="3152" actId="6264"/>
          <ac:spMkLst>
            <pc:docMk/>
            <pc:sldMk cId="1118181596" sldId="2147477620"/>
            <ac:spMk id="4" creationId="{FEB30A42-B067-672D-5484-40DF08E27D92}"/>
          </ac:spMkLst>
        </pc:spChg>
        <pc:spChg chg="add del mod">
          <ac:chgData name="Roth, Dan" userId="18da4c67-dd89-43a7-9856-8592f867a23c" providerId="ADAL" clId="{C15696ED-DDB4-42C6-874F-3AE52334BA53}" dt="2026-06-03T02:15:22.378" v="3152" actId="6264"/>
          <ac:spMkLst>
            <pc:docMk/>
            <pc:sldMk cId="1118181596" sldId="2147477620"/>
            <ac:spMk id="5" creationId="{FD44CEEA-A7B9-5EBB-9209-9E9A20D303F2}"/>
          </ac:spMkLst>
        </pc:spChg>
        <pc:spChg chg="add del mod">
          <ac:chgData name="Roth, Dan" userId="18da4c67-dd89-43a7-9856-8592f867a23c" providerId="ADAL" clId="{C15696ED-DDB4-42C6-874F-3AE52334BA53}" dt="2026-06-03T02:15:22.378" v="3152" actId="6264"/>
          <ac:spMkLst>
            <pc:docMk/>
            <pc:sldMk cId="1118181596" sldId="2147477620"/>
            <ac:spMk id="6" creationId="{13BA5AE5-E67D-BC6F-022F-E5ADDC57779E}"/>
          </ac:spMkLst>
        </pc:spChg>
        <pc:spChg chg="add del mod">
          <ac:chgData name="Roth, Dan" userId="18da4c67-dd89-43a7-9856-8592f867a23c" providerId="ADAL" clId="{C15696ED-DDB4-42C6-874F-3AE52334BA53}" dt="2026-06-03T02:15:22.378" v="3152" actId="6264"/>
          <ac:spMkLst>
            <pc:docMk/>
            <pc:sldMk cId="1118181596" sldId="2147477620"/>
            <ac:spMk id="7" creationId="{1D5E3F15-9EC1-7F3E-666E-ED4D01D13610}"/>
          </ac:spMkLst>
        </pc:spChg>
      </pc:sldChg>
      <pc:sldChg chg="modSp mod">
        <pc:chgData name="Roth, Dan" userId="18da4c67-dd89-43a7-9856-8592f867a23c" providerId="ADAL" clId="{C15696ED-DDB4-42C6-874F-3AE52334BA53}" dt="2026-06-03T05:25:54.270" v="5784" actId="313"/>
        <pc:sldMkLst>
          <pc:docMk/>
          <pc:sldMk cId="3718142025" sldId="2147477621"/>
        </pc:sldMkLst>
        <pc:spChg chg="mod">
          <ac:chgData name="Roth, Dan" userId="18da4c67-dd89-43a7-9856-8592f867a23c" providerId="ADAL" clId="{C15696ED-DDB4-42C6-874F-3AE52334BA53}" dt="2026-06-03T03:44:28.755" v="4476" actId="20577"/>
          <ac:spMkLst>
            <pc:docMk/>
            <pc:sldMk cId="3718142025" sldId="2147477621"/>
            <ac:spMk id="2" creationId="{8DD30F49-B694-BF4C-3F3C-909BC6E47730}"/>
          </ac:spMkLst>
        </pc:spChg>
        <pc:spChg chg="mod">
          <ac:chgData name="Roth, Dan" userId="18da4c67-dd89-43a7-9856-8592f867a23c" providerId="ADAL" clId="{C15696ED-DDB4-42C6-874F-3AE52334BA53}" dt="2026-06-03T05:25:54.270" v="5784" actId="313"/>
          <ac:spMkLst>
            <pc:docMk/>
            <pc:sldMk cId="3718142025" sldId="2147477621"/>
            <ac:spMk id="3" creationId="{C4D17048-D31C-A148-2C5D-990FA88D0235}"/>
          </ac:spMkLst>
        </pc:spChg>
      </pc:sldChg>
      <pc:sldChg chg="addSp modSp add mod modAnim">
        <pc:chgData name="Roth, Dan" userId="18da4c67-dd89-43a7-9856-8592f867a23c" providerId="ADAL" clId="{C15696ED-DDB4-42C6-874F-3AE52334BA53}" dt="2026-06-02T04:30:28.816" v="953" actId="688"/>
        <pc:sldMkLst>
          <pc:docMk/>
          <pc:sldMk cId="1303610456" sldId="2147477622"/>
        </pc:sldMkLst>
        <pc:spChg chg="add mod">
          <ac:chgData name="Roth, Dan" userId="18da4c67-dd89-43a7-9856-8592f867a23c" providerId="ADAL" clId="{C15696ED-DDB4-42C6-874F-3AE52334BA53}" dt="2026-06-02T04:30:28.816" v="953" actId="688"/>
          <ac:spMkLst>
            <pc:docMk/>
            <pc:sldMk cId="1303610456" sldId="2147477622"/>
            <ac:spMk id="3" creationId="{272FD652-BFE8-2DC3-1420-11ACFBB6646E}"/>
          </ac:spMkLst>
        </pc:spChg>
      </pc:sldChg>
      <pc:sldChg chg="add del">
        <pc:chgData name="Roth, Dan" userId="18da4c67-dd89-43a7-9856-8592f867a23c" providerId="ADAL" clId="{C15696ED-DDB4-42C6-874F-3AE52334BA53}" dt="2026-06-03T02:02:13.407" v="2983" actId="47"/>
        <pc:sldMkLst>
          <pc:docMk/>
          <pc:sldMk cId="3347632293" sldId="2147477623"/>
        </pc:sldMkLst>
      </pc:sldChg>
      <pc:sldChg chg="addSp delSp modSp new mod addAnim delAnim modAnim">
        <pc:chgData name="Roth, Dan" userId="18da4c67-dd89-43a7-9856-8592f867a23c" providerId="ADAL" clId="{C15696ED-DDB4-42C6-874F-3AE52334BA53}" dt="2026-06-03T05:16:26.809" v="5739"/>
        <pc:sldMkLst>
          <pc:docMk/>
          <pc:sldMk cId="849774994" sldId="2147477626"/>
        </pc:sldMkLst>
        <pc:spChg chg="mod">
          <ac:chgData name="Roth, Dan" userId="18da4c67-dd89-43a7-9856-8592f867a23c" providerId="ADAL" clId="{C15696ED-DDB4-42C6-874F-3AE52334BA53}" dt="2026-06-03T05:14:42.628" v="5738" actId="207"/>
          <ac:spMkLst>
            <pc:docMk/>
            <pc:sldMk cId="849774994" sldId="2147477626"/>
            <ac:spMk id="2" creationId="{3FF14B78-049C-BACD-B51B-21B42D0F8A5C}"/>
          </ac:spMkLst>
        </pc:spChg>
        <pc:spChg chg="mod">
          <ac:chgData name="Roth, Dan" userId="18da4c67-dd89-43a7-9856-8592f867a23c" providerId="ADAL" clId="{C15696ED-DDB4-42C6-874F-3AE52334BA53}" dt="2026-06-03T01:57:14.744" v="2941" actId="20577"/>
          <ac:spMkLst>
            <pc:docMk/>
            <pc:sldMk cId="849774994" sldId="2147477626"/>
            <ac:spMk id="3" creationId="{53C44614-809B-4BF0-2368-48B60E0FE60A}"/>
          </ac:spMkLst>
        </pc:spChg>
        <pc:spChg chg="add mod">
          <ac:chgData name="Roth, Dan" userId="18da4c67-dd89-43a7-9856-8592f867a23c" providerId="ADAL" clId="{C15696ED-DDB4-42C6-874F-3AE52334BA53}" dt="2026-06-03T01:59:48.689" v="2975" actId="6549"/>
          <ac:spMkLst>
            <pc:docMk/>
            <pc:sldMk cId="849774994" sldId="2147477626"/>
            <ac:spMk id="6" creationId="{97CCAD38-2C42-D401-FF1F-FF81FD1770E2}"/>
          </ac:spMkLst>
        </pc:spChg>
        <pc:spChg chg="add mod">
          <ac:chgData name="Roth, Dan" userId="18da4c67-dd89-43a7-9856-8592f867a23c" providerId="ADAL" clId="{C15696ED-DDB4-42C6-874F-3AE52334BA53}" dt="2026-06-02T17:11:06.111" v="1676" actId="113"/>
          <ac:spMkLst>
            <pc:docMk/>
            <pc:sldMk cId="849774994" sldId="2147477626"/>
            <ac:spMk id="7" creationId="{739E198F-F6A8-EAE9-43F0-A734FA24B153}"/>
          </ac:spMkLst>
        </pc:spChg>
        <pc:spChg chg="add mod">
          <ac:chgData name="Roth, Dan" userId="18da4c67-dd89-43a7-9856-8592f867a23c" providerId="ADAL" clId="{C15696ED-DDB4-42C6-874F-3AE52334BA53}" dt="2026-06-03T01:57:28.805" v="2952" actId="1036"/>
          <ac:spMkLst>
            <pc:docMk/>
            <pc:sldMk cId="849774994" sldId="2147477626"/>
            <ac:spMk id="12" creationId="{D382852F-CFA0-9A3B-6C8B-14F993E76C5C}"/>
          </ac:spMkLst>
        </pc:spChg>
        <pc:spChg chg="add mod">
          <ac:chgData name="Roth, Dan" userId="18da4c67-dd89-43a7-9856-8592f867a23c" providerId="ADAL" clId="{C15696ED-DDB4-42C6-874F-3AE52334BA53}" dt="2026-06-02T17:12:04.057" v="1736" actId="1076"/>
          <ac:spMkLst>
            <pc:docMk/>
            <pc:sldMk cId="849774994" sldId="2147477626"/>
            <ac:spMk id="13" creationId="{063F3E32-CEEE-88BC-9307-49F9892AF3A8}"/>
          </ac:spMkLst>
        </pc:spChg>
        <pc:spChg chg="add mod">
          <ac:chgData name="Roth, Dan" userId="18da4c67-dd89-43a7-9856-8592f867a23c" providerId="ADAL" clId="{C15696ED-DDB4-42C6-874F-3AE52334BA53}" dt="2026-06-02T17:12:09.632" v="1737" actId="1076"/>
          <ac:spMkLst>
            <pc:docMk/>
            <pc:sldMk cId="849774994" sldId="2147477626"/>
            <ac:spMk id="14" creationId="{AB57328A-4D8F-DB8E-0B8B-137548C8F02B}"/>
          </ac:spMkLst>
        </pc:spChg>
        <pc:spChg chg="add mod">
          <ac:chgData name="Roth, Dan" userId="18da4c67-dd89-43a7-9856-8592f867a23c" providerId="ADAL" clId="{C15696ED-DDB4-42C6-874F-3AE52334BA53}" dt="2026-06-02T17:14:39.731" v="1780" actId="12788"/>
          <ac:spMkLst>
            <pc:docMk/>
            <pc:sldMk cId="849774994" sldId="2147477626"/>
            <ac:spMk id="18" creationId="{6253409D-9C8D-56C6-B0EE-53AAC9775C93}"/>
          </ac:spMkLst>
        </pc:spChg>
        <pc:spChg chg="add mod">
          <ac:chgData name="Roth, Dan" userId="18da4c67-dd89-43a7-9856-8592f867a23c" providerId="ADAL" clId="{C15696ED-DDB4-42C6-874F-3AE52334BA53}" dt="2026-06-03T02:01:37.892" v="2980" actId="1076"/>
          <ac:spMkLst>
            <pc:docMk/>
            <pc:sldMk cId="849774994" sldId="2147477626"/>
            <ac:spMk id="19" creationId="{D36C366D-68A8-F885-A335-225ADCAA6436}"/>
          </ac:spMkLst>
        </pc:spChg>
      </pc:sldChg>
      <pc:sldChg chg="addSp modSp new del mod">
        <pc:chgData name="Roth, Dan" userId="18da4c67-dd89-43a7-9856-8592f867a23c" providerId="ADAL" clId="{C15696ED-DDB4-42C6-874F-3AE52334BA53}" dt="2026-06-03T03:43:27.997" v="4406" actId="47"/>
        <pc:sldMkLst>
          <pc:docMk/>
          <pc:sldMk cId="3152625737" sldId="2147477627"/>
        </pc:sldMkLst>
        <pc:spChg chg="mod">
          <ac:chgData name="Roth, Dan" userId="18da4c67-dd89-43a7-9856-8592f867a23c" providerId="ADAL" clId="{C15696ED-DDB4-42C6-874F-3AE52334BA53}" dt="2026-06-03T02:16:35.654" v="3194" actId="207"/>
          <ac:spMkLst>
            <pc:docMk/>
            <pc:sldMk cId="3152625737" sldId="2147477627"/>
            <ac:spMk id="2" creationId="{15914575-DBA0-9F16-ABC4-AE7059D12D13}"/>
          </ac:spMkLst>
        </pc:spChg>
        <pc:spChg chg="mod">
          <ac:chgData name="Roth, Dan" userId="18da4c67-dd89-43a7-9856-8592f867a23c" providerId="ADAL" clId="{C15696ED-DDB4-42C6-874F-3AE52334BA53}" dt="2026-06-03T02:17:48.035" v="3199"/>
          <ac:spMkLst>
            <pc:docMk/>
            <pc:sldMk cId="3152625737" sldId="2147477627"/>
            <ac:spMk id="3" creationId="{6EDEC918-F862-C3D5-B596-9B0531E79915}"/>
          </ac:spMkLst>
        </pc:spChg>
        <pc:picChg chg="add mod">
          <ac:chgData name="Roth, Dan" userId="18da4c67-dd89-43a7-9856-8592f867a23c" providerId="ADAL" clId="{C15696ED-DDB4-42C6-874F-3AE52334BA53}" dt="2026-06-03T02:18:09.217" v="3201" actId="1076"/>
          <ac:picMkLst>
            <pc:docMk/>
            <pc:sldMk cId="3152625737" sldId="2147477627"/>
            <ac:picMk id="5" creationId="{966E7FF9-A8EB-4F72-3AC9-20EBF0F72C60}"/>
          </ac:picMkLst>
        </pc:picChg>
      </pc:sldChg>
      <pc:sldChg chg="modSp add del mod modAnim">
        <pc:chgData name="Roth, Dan" userId="18da4c67-dd89-43a7-9856-8592f867a23c" providerId="ADAL" clId="{C15696ED-DDB4-42C6-874F-3AE52334BA53}" dt="2026-06-03T02:01:50.277" v="2981" actId="47"/>
        <pc:sldMkLst>
          <pc:docMk/>
          <pc:sldMk cId="4105756851" sldId="2147477627"/>
        </pc:sldMkLst>
        <pc:spChg chg="mod">
          <ac:chgData name="Roth, Dan" userId="18da4c67-dd89-43a7-9856-8592f867a23c" providerId="ADAL" clId="{C15696ED-DDB4-42C6-874F-3AE52334BA53}" dt="2026-06-03T01:55:19.973" v="2940" actId="113"/>
          <ac:spMkLst>
            <pc:docMk/>
            <pc:sldMk cId="4105756851" sldId="2147477627"/>
            <ac:spMk id="3" creationId="{58DC51AA-2419-EC6F-F6A5-A088E9769ADC}"/>
          </ac:spMkLst>
        </pc:spChg>
      </pc:sldChg>
      <pc:sldChg chg="add del">
        <pc:chgData name="Roth, Dan" userId="18da4c67-dd89-43a7-9856-8592f867a23c" providerId="ADAL" clId="{C15696ED-DDB4-42C6-874F-3AE52334BA53}" dt="2026-06-03T01:40:01.933" v="2882" actId="47"/>
        <pc:sldMkLst>
          <pc:docMk/>
          <pc:sldMk cId="322152407" sldId="2147477628"/>
        </pc:sldMkLst>
      </pc:sldChg>
      <pc:sldChg chg="addSp delSp modSp new mod chgLayout modNotesTx">
        <pc:chgData name="Roth, Dan" userId="18da4c67-dd89-43a7-9856-8592f867a23c" providerId="ADAL" clId="{C15696ED-DDB4-42C6-874F-3AE52334BA53}" dt="2026-06-03T03:43:10.456" v="4405" actId="122"/>
        <pc:sldMkLst>
          <pc:docMk/>
          <pc:sldMk cId="2348790078" sldId="2147477628"/>
        </pc:sldMkLst>
        <pc:spChg chg="mod ord">
          <ac:chgData name="Roth, Dan" userId="18da4c67-dd89-43a7-9856-8592f867a23c" providerId="ADAL" clId="{C15696ED-DDB4-42C6-874F-3AE52334BA53}" dt="2026-06-03T03:14:16.029" v="3549" actId="700"/>
          <ac:spMkLst>
            <pc:docMk/>
            <pc:sldMk cId="2348790078" sldId="2147477628"/>
            <ac:spMk id="2" creationId="{03F15B27-7C99-E79F-5BC0-4D3F8570676B}"/>
          </ac:spMkLst>
        </pc:spChg>
        <pc:spChg chg="del">
          <ac:chgData name="Roth, Dan" userId="18da4c67-dd89-43a7-9856-8592f867a23c" providerId="ADAL" clId="{C15696ED-DDB4-42C6-874F-3AE52334BA53}" dt="2026-06-03T02:28:54.587" v="3204" actId="931"/>
          <ac:spMkLst>
            <pc:docMk/>
            <pc:sldMk cId="2348790078" sldId="2147477628"/>
            <ac:spMk id="3" creationId="{8D1774A2-1BC0-BD2F-3F82-187023C5A18C}"/>
          </ac:spMkLst>
        </pc:spChg>
        <pc:spChg chg="mod ord">
          <ac:chgData name="Roth, Dan" userId="18da4c67-dd89-43a7-9856-8592f867a23c" providerId="ADAL" clId="{C15696ED-DDB4-42C6-874F-3AE52334BA53}" dt="2026-06-03T03:14:16.029" v="3549" actId="700"/>
          <ac:spMkLst>
            <pc:docMk/>
            <pc:sldMk cId="2348790078" sldId="2147477628"/>
            <ac:spMk id="4" creationId="{322D6A6C-59BA-634F-A9E1-9D6711C5ABEC}"/>
          </ac:spMkLst>
        </pc:spChg>
        <pc:spChg chg="add del mod">
          <ac:chgData name="Roth, Dan" userId="18da4c67-dd89-43a7-9856-8592f867a23c" providerId="ADAL" clId="{C15696ED-DDB4-42C6-874F-3AE52334BA53}" dt="2026-06-03T02:52:50.808" v="3357" actId="931"/>
          <ac:spMkLst>
            <pc:docMk/>
            <pc:sldMk cId="2348790078" sldId="2147477628"/>
            <ac:spMk id="7" creationId="{EFAAA624-9598-5359-11AE-A31B38B1F5F3}"/>
          </ac:spMkLst>
        </pc:spChg>
        <pc:spChg chg="add del mod">
          <ac:chgData name="Roth, Dan" userId="18da4c67-dd89-43a7-9856-8592f867a23c" providerId="ADAL" clId="{C15696ED-DDB4-42C6-874F-3AE52334BA53}" dt="2026-06-03T03:14:01.942" v="3548" actId="6264"/>
          <ac:spMkLst>
            <pc:docMk/>
            <pc:sldMk cId="2348790078" sldId="2147477628"/>
            <ac:spMk id="10" creationId="{ACFD5B81-7476-1117-F277-6A8F4FF4C965}"/>
          </ac:spMkLst>
        </pc:spChg>
        <pc:spChg chg="add del mod">
          <ac:chgData name="Roth, Dan" userId="18da4c67-dd89-43a7-9856-8592f867a23c" providerId="ADAL" clId="{C15696ED-DDB4-42C6-874F-3AE52334BA53}" dt="2026-06-03T03:14:01.942" v="3548" actId="6264"/>
          <ac:spMkLst>
            <pc:docMk/>
            <pc:sldMk cId="2348790078" sldId="2147477628"/>
            <ac:spMk id="11" creationId="{864AEEFF-F80C-C6FC-BADA-2B52E4F13B58}"/>
          </ac:spMkLst>
        </pc:spChg>
        <pc:spChg chg="add del mod">
          <ac:chgData name="Roth, Dan" userId="18da4c67-dd89-43a7-9856-8592f867a23c" providerId="ADAL" clId="{C15696ED-DDB4-42C6-874F-3AE52334BA53}" dt="2026-06-03T03:14:01.942" v="3548" actId="6264"/>
          <ac:spMkLst>
            <pc:docMk/>
            <pc:sldMk cId="2348790078" sldId="2147477628"/>
            <ac:spMk id="12" creationId="{E37B7EE6-D48B-CDED-0B89-D6642C79EC40}"/>
          </ac:spMkLst>
        </pc:spChg>
        <pc:spChg chg="add mod">
          <ac:chgData name="Roth, Dan" userId="18da4c67-dd89-43a7-9856-8592f867a23c" providerId="ADAL" clId="{C15696ED-DDB4-42C6-874F-3AE52334BA53}" dt="2026-06-03T03:43:10.456" v="4405" actId="122"/>
          <ac:spMkLst>
            <pc:docMk/>
            <pc:sldMk cId="2348790078" sldId="2147477628"/>
            <ac:spMk id="14" creationId="{2C5D2135-1BD0-F664-4AC8-19B15C1FFEE8}"/>
          </ac:spMkLst>
        </pc:spChg>
        <pc:picChg chg="add del mod ord">
          <ac:chgData name="Roth, Dan" userId="18da4c67-dd89-43a7-9856-8592f867a23c" providerId="ADAL" clId="{C15696ED-DDB4-42C6-874F-3AE52334BA53}" dt="2026-06-03T02:52:20.977" v="3356" actId="478"/>
          <ac:picMkLst>
            <pc:docMk/>
            <pc:sldMk cId="2348790078" sldId="2147477628"/>
            <ac:picMk id="6" creationId="{A9E0F5DC-006D-BFF0-3C20-9291441658E7}"/>
          </ac:picMkLst>
        </pc:picChg>
        <pc:picChg chg="add mod ord">
          <ac:chgData name="Roth, Dan" userId="18da4c67-dd89-43a7-9856-8592f867a23c" providerId="ADAL" clId="{C15696ED-DDB4-42C6-874F-3AE52334BA53}" dt="2026-06-03T03:42:44.646" v="4401" actId="12788"/>
          <ac:picMkLst>
            <pc:docMk/>
            <pc:sldMk cId="2348790078" sldId="2147477628"/>
            <ac:picMk id="9" creationId="{686452E1-407F-D73D-ACA0-E97F4CD4E2B7}"/>
          </ac:picMkLst>
        </pc:picChg>
      </pc:sldChg>
      <pc:sldChg chg="addSp delSp modSp add mod chgLayout">
        <pc:chgData name="Roth, Dan" userId="18da4c67-dd89-43a7-9856-8592f867a23c" providerId="ADAL" clId="{C15696ED-DDB4-42C6-874F-3AE52334BA53}" dt="2026-06-03T03:37:55.943" v="4138" actId="14100"/>
        <pc:sldMkLst>
          <pc:docMk/>
          <pc:sldMk cId="4283479120" sldId="2147477629"/>
        </pc:sldMkLst>
        <pc:spChg chg="mod ord">
          <ac:chgData name="Roth, Dan" userId="18da4c67-dd89-43a7-9856-8592f867a23c" providerId="ADAL" clId="{C15696ED-DDB4-42C6-874F-3AE52334BA53}" dt="2026-06-03T03:37:19.407" v="4132" actId="27636"/>
          <ac:spMkLst>
            <pc:docMk/>
            <pc:sldMk cId="4283479120" sldId="2147477629"/>
            <ac:spMk id="2" creationId="{ED1CEA9A-5165-DB34-9394-DD54413D66FE}"/>
          </ac:spMkLst>
        </pc:spChg>
        <pc:spChg chg="mod ord">
          <ac:chgData name="Roth, Dan" userId="18da4c67-dd89-43a7-9856-8592f867a23c" providerId="ADAL" clId="{C15696ED-DDB4-42C6-874F-3AE52334BA53}" dt="2026-06-03T03:37:30.518" v="4133" actId="14100"/>
          <ac:spMkLst>
            <pc:docMk/>
            <pc:sldMk cId="4283479120" sldId="2147477629"/>
            <ac:spMk id="3" creationId="{4510098E-CB66-0681-8700-FD7C400442C4}"/>
          </ac:spMkLst>
        </pc:spChg>
        <pc:spChg chg="mod ord">
          <ac:chgData name="Roth, Dan" userId="18da4c67-dd89-43a7-9856-8592f867a23c" providerId="ADAL" clId="{C15696ED-DDB4-42C6-874F-3AE52334BA53}" dt="2026-06-03T03:37:19.405" v="4131" actId="27636"/>
          <ac:spMkLst>
            <pc:docMk/>
            <pc:sldMk cId="4283479120" sldId="2147477629"/>
            <ac:spMk id="4" creationId="{1F077BBB-1096-7A35-72CB-1977995FB20A}"/>
          </ac:spMkLst>
        </pc:spChg>
        <pc:spChg chg="add del mod">
          <ac:chgData name="Roth, Dan" userId="18da4c67-dd89-43a7-9856-8592f867a23c" providerId="ADAL" clId="{C15696ED-DDB4-42C6-874F-3AE52334BA53}" dt="2026-06-03T03:37:19.335" v="4130" actId="6264"/>
          <ac:spMkLst>
            <pc:docMk/>
            <pc:sldMk cId="4283479120" sldId="2147477629"/>
            <ac:spMk id="7" creationId="{72F1D601-B720-D2A5-6EBD-87665BD0D935}"/>
          </ac:spMkLst>
        </pc:spChg>
        <pc:spChg chg="add del mod">
          <ac:chgData name="Roth, Dan" userId="18da4c67-dd89-43a7-9856-8592f867a23c" providerId="ADAL" clId="{C15696ED-DDB4-42C6-874F-3AE52334BA53}" dt="2026-06-03T03:37:19.335" v="4130" actId="6264"/>
          <ac:spMkLst>
            <pc:docMk/>
            <pc:sldMk cId="4283479120" sldId="2147477629"/>
            <ac:spMk id="8" creationId="{DF23336A-F40F-0937-09E7-533EE8343577}"/>
          </ac:spMkLst>
        </pc:spChg>
        <pc:spChg chg="add del mod">
          <ac:chgData name="Roth, Dan" userId="18da4c67-dd89-43a7-9856-8592f867a23c" providerId="ADAL" clId="{C15696ED-DDB4-42C6-874F-3AE52334BA53}" dt="2026-06-03T03:37:19.335" v="4130" actId="6264"/>
          <ac:spMkLst>
            <pc:docMk/>
            <pc:sldMk cId="4283479120" sldId="2147477629"/>
            <ac:spMk id="9" creationId="{1D7A03DC-2568-B160-8EF0-80EEF6AD6299}"/>
          </ac:spMkLst>
        </pc:spChg>
        <pc:picChg chg="add mod">
          <ac:chgData name="Roth, Dan" userId="18da4c67-dd89-43a7-9856-8592f867a23c" providerId="ADAL" clId="{C15696ED-DDB4-42C6-874F-3AE52334BA53}" dt="2026-06-03T03:37:55.943" v="4138" actId="14100"/>
          <ac:picMkLst>
            <pc:docMk/>
            <pc:sldMk cId="4283479120" sldId="2147477629"/>
            <ac:picMk id="6" creationId="{B268EAD5-6C0E-785C-5EC3-1AD476B275FB}"/>
          </ac:picMkLst>
        </pc:picChg>
      </pc:sldChg>
      <pc:sldChg chg="addSp modSp add mod">
        <pc:chgData name="Roth, Dan" userId="18da4c67-dd89-43a7-9856-8592f867a23c" providerId="ADAL" clId="{C15696ED-DDB4-42C6-874F-3AE52334BA53}" dt="2026-06-03T03:35:49.318" v="4123" actId="207"/>
        <pc:sldMkLst>
          <pc:docMk/>
          <pc:sldMk cId="2594711830" sldId="2147477630"/>
        </pc:sldMkLst>
        <pc:spChg chg="mod">
          <ac:chgData name="Roth, Dan" userId="18da4c67-dd89-43a7-9856-8592f867a23c" providerId="ADAL" clId="{C15696ED-DDB4-42C6-874F-3AE52334BA53}" dt="2026-06-03T03:32:20.015" v="4037"/>
          <ac:spMkLst>
            <pc:docMk/>
            <pc:sldMk cId="2594711830" sldId="2147477630"/>
            <ac:spMk id="2" creationId="{FCCA2F3B-2719-A607-775E-F6F8F2466E19}"/>
          </ac:spMkLst>
        </pc:spChg>
        <pc:spChg chg="mod">
          <ac:chgData name="Roth, Dan" userId="18da4c67-dd89-43a7-9856-8592f867a23c" providerId="ADAL" clId="{C15696ED-DDB4-42C6-874F-3AE52334BA53}" dt="2026-06-03T03:35:49.318" v="4123" actId="207"/>
          <ac:spMkLst>
            <pc:docMk/>
            <pc:sldMk cId="2594711830" sldId="2147477630"/>
            <ac:spMk id="3" creationId="{3E9A86EC-D177-2D11-0B2C-20FB7B380FD3}"/>
          </ac:spMkLst>
        </pc:spChg>
        <pc:spChg chg="add mod">
          <ac:chgData name="Roth, Dan" userId="18da4c67-dd89-43a7-9856-8592f867a23c" providerId="ADAL" clId="{C15696ED-DDB4-42C6-874F-3AE52334BA53}" dt="2026-06-03T03:25:44.333" v="3682"/>
          <ac:spMkLst>
            <pc:docMk/>
            <pc:sldMk cId="2594711830" sldId="2147477630"/>
            <ac:spMk id="5" creationId="{55B4C9B7-8F17-109C-D7FC-DB3B94B60397}"/>
          </ac:spMkLst>
        </pc:spChg>
        <pc:spChg chg="add mod">
          <ac:chgData name="Roth, Dan" userId="18da4c67-dd89-43a7-9856-8592f867a23c" providerId="ADAL" clId="{C15696ED-DDB4-42C6-874F-3AE52334BA53}" dt="2026-06-03T03:35:41.346" v="4122" actId="207"/>
          <ac:spMkLst>
            <pc:docMk/>
            <pc:sldMk cId="2594711830" sldId="2147477630"/>
            <ac:spMk id="6" creationId="{CA95D66A-A959-C1E9-D8BF-FD3DCB5FE01F}"/>
          </ac:spMkLst>
        </pc:spChg>
      </pc:sldChg>
      <pc:sldChg chg="addSp delSp modSp new mod ord chgLayout">
        <pc:chgData name="Roth, Dan" userId="18da4c67-dd89-43a7-9856-8592f867a23c" providerId="ADAL" clId="{C15696ED-DDB4-42C6-874F-3AE52334BA53}" dt="2026-06-03T04:41:38.915" v="5245" actId="1037"/>
        <pc:sldMkLst>
          <pc:docMk/>
          <pc:sldMk cId="3863845690" sldId="2147477631"/>
        </pc:sldMkLst>
        <pc:spChg chg="mod ord">
          <ac:chgData name="Roth, Dan" userId="18da4c67-dd89-43a7-9856-8592f867a23c" providerId="ADAL" clId="{C15696ED-DDB4-42C6-874F-3AE52334BA53}" dt="2026-06-03T04:36:52.649" v="5161" actId="207"/>
          <ac:spMkLst>
            <pc:docMk/>
            <pc:sldMk cId="3863845690" sldId="2147477631"/>
            <ac:spMk id="2" creationId="{9350819A-C958-F587-6FFA-26CEAF2EDC0E}"/>
          </ac:spMkLst>
        </pc:spChg>
        <pc:spChg chg="mod ord">
          <ac:chgData name="Roth, Dan" userId="18da4c67-dd89-43a7-9856-8592f867a23c" providerId="ADAL" clId="{C15696ED-DDB4-42C6-874F-3AE52334BA53}" dt="2026-06-03T04:41:38.915" v="5245" actId="1037"/>
          <ac:spMkLst>
            <pc:docMk/>
            <pc:sldMk cId="3863845690" sldId="2147477631"/>
            <ac:spMk id="3" creationId="{191C1096-5EF0-428D-E1E1-D10CEA2F75A7}"/>
          </ac:spMkLst>
        </pc:spChg>
        <pc:spChg chg="mod ord">
          <ac:chgData name="Roth, Dan" userId="18da4c67-dd89-43a7-9856-8592f867a23c" providerId="ADAL" clId="{C15696ED-DDB4-42C6-874F-3AE52334BA53}" dt="2026-06-03T04:22:17.179" v="4806" actId="6264"/>
          <ac:spMkLst>
            <pc:docMk/>
            <pc:sldMk cId="3863845690" sldId="2147477631"/>
            <ac:spMk id="4" creationId="{E315555A-5A27-B9C2-95DC-10DAA2F8159B}"/>
          </ac:spMkLst>
        </pc:spChg>
        <pc:spChg chg="add del mod">
          <ac:chgData name="Roth, Dan" userId="18da4c67-dd89-43a7-9856-8592f867a23c" providerId="ADAL" clId="{C15696ED-DDB4-42C6-874F-3AE52334BA53}" dt="2026-06-03T04:22:17.179" v="4806" actId="6264"/>
          <ac:spMkLst>
            <pc:docMk/>
            <pc:sldMk cId="3863845690" sldId="2147477631"/>
            <ac:spMk id="5" creationId="{F83BCE01-9FDF-5D13-BA4F-20916B3A1A26}"/>
          </ac:spMkLst>
        </pc:spChg>
        <pc:spChg chg="add del mod">
          <ac:chgData name="Roth, Dan" userId="18da4c67-dd89-43a7-9856-8592f867a23c" providerId="ADAL" clId="{C15696ED-DDB4-42C6-874F-3AE52334BA53}" dt="2026-06-03T04:22:17.179" v="4806" actId="6264"/>
          <ac:spMkLst>
            <pc:docMk/>
            <pc:sldMk cId="3863845690" sldId="2147477631"/>
            <ac:spMk id="6" creationId="{488755EB-93AC-23A9-4249-5EFCCA901173}"/>
          </ac:spMkLst>
        </pc:spChg>
        <pc:spChg chg="add del mod">
          <ac:chgData name="Roth, Dan" userId="18da4c67-dd89-43a7-9856-8592f867a23c" providerId="ADAL" clId="{C15696ED-DDB4-42C6-874F-3AE52334BA53}" dt="2026-06-03T04:22:17.179" v="4806" actId="6264"/>
          <ac:spMkLst>
            <pc:docMk/>
            <pc:sldMk cId="3863845690" sldId="2147477631"/>
            <ac:spMk id="7" creationId="{ED5AF3D2-86E5-6C86-505C-3147F3B47BC5}"/>
          </ac:spMkLst>
        </pc:spChg>
        <pc:spChg chg="add mod">
          <ac:chgData name="Roth, Dan" userId="18da4c67-dd89-43a7-9856-8592f867a23c" providerId="ADAL" clId="{C15696ED-DDB4-42C6-874F-3AE52334BA53}" dt="2026-06-03T04:41:29.866" v="5239" actId="207"/>
          <ac:spMkLst>
            <pc:docMk/>
            <pc:sldMk cId="3863845690" sldId="2147477631"/>
            <ac:spMk id="8" creationId="{EC26582C-2D69-BEC9-08D6-EE4CC54ECD5D}"/>
          </ac:spMkLst>
        </pc:spChg>
      </pc:sldChg>
      <pc:sldChg chg="delSp add">
        <pc:chgData name="Roth, Dan" userId="18da4c67-dd89-43a7-9856-8592f867a23c" providerId="ADAL" clId="{C15696ED-DDB4-42C6-874F-3AE52334BA53}" dt="2026-06-03T04:42:12.643" v="5247" actId="478"/>
        <pc:sldMkLst>
          <pc:docMk/>
          <pc:sldMk cId="1774408049" sldId="2147477632"/>
        </pc:sldMkLst>
        <pc:spChg chg="del">
          <ac:chgData name="Roth, Dan" userId="18da4c67-dd89-43a7-9856-8592f867a23c" providerId="ADAL" clId="{C15696ED-DDB4-42C6-874F-3AE52334BA53}" dt="2026-06-03T04:42:12.643" v="5247" actId="478"/>
          <ac:spMkLst>
            <pc:docMk/>
            <pc:sldMk cId="1774408049" sldId="2147477632"/>
            <ac:spMk id="3" creationId="{60D6C59B-158C-2251-6C1F-6A866415F0CE}"/>
          </ac:spMkLst>
        </pc:spChg>
      </pc:sldChg>
      <pc:sldMasterChg chg="delSldLayout">
        <pc:chgData name="Roth, Dan" userId="18da4c67-dd89-43a7-9856-8592f867a23c" providerId="ADAL" clId="{C15696ED-DDB4-42C6-874F-3AE52334BA53}" dt="2026-06-04T22:51:12.373" v="5857" actId="47"/>
        <pc:sldMasterMkLst>
          <pc:docMk/>
          <pc:sldMasterMk cId="139450675" sldId="2147483660"/>
        </pc:sldMasterMkLst>
        <pc:sldLayoutChg chg="del">
          <pc:chgData name="Roth, Dan" userId="18da4c67-dd89-43a7-9856-8592f867a23c" providerId="ADAL" clId="{C15696ED-DDB4-42C6-874F-3AE52334BA53}" dt="2026-06-03T03:43:30.736" v="4407" actId="47"/>
          <pc:sldLayoutMkLst>
            <pc:docMk/>
            <pc:sldMasterMk cId="139450675" sldId="2147483660"/>
            <pc:sldLayoutMk cId="333883714" sldId="2147483672"/>
          </pc:sldLayoutMkLst>
        </pc:sldLayoutChg>
        <pc:sldLayoutChg chg="del">
          <pc:chgData name="Roth, Dan" userId="18da4c67-dd89-43a7-9856-8592f867a23c" providerId="ADAL" clId="{C15696ED-DDB4-42C6-874F-3AE52334BA53}" dt="2026-06-04T22:51:12.373" v="5857" actId="47"/>
          <pc:sldLayoutMkLst>
            <pc:docMk/>
            <pc:sldMasterMk cId="139450675" sldId="2147483660"/>
            <pc:sldLayoutMk cId="463023444" sldId="2147483674"/>
          </pc:sldLayoutMkLst>
        </pc:sldLayoutChg>
        <pc:sldLayoutChg chg="del">
          <pc:chgData name="Roth, Dan" userId="18da4c67-dd89-43a7-9856-8592f867a23c" providerId="ADAL" clId="{C15696ED-DDB4-42C6-874F-3AE52334BA53}" dt="2026-06-03T02:02:54.731" v="2986" actId="2696"/>
          <pc:sldLayoutMkLst>
            <pc:docMk/>
            <pc:sldMasterMk cId="139450675" sldId="2147483660"/>
            <pc:sldLayoutMk cId="1276851019" sldId="2147483674"/>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DeepEye-SQL</c:v>
                </c:pt>
              </c:strCache>
            </c:strRef>
          </c:tx>
          <c:spPr>
            <a:solidFill>
              <a:srgbClr val="7A828C"/>
            </a:solidFill>
            <a:ln>
              <a:solidFill>
                <a:srgbClr val="7A828C"/>
              </a:solidFill>
            </a:ln>
          </c:spPr>
          <c:invertIfNegative val="1"/>
          <c:dLbls>
            <c:numFmt formatCode="0.0" sourceLinked="0"/>
            <c:spPr>
              <a:noFill/>
              <a:ln>
                <a:noFill/>
              </a:ln>
              <a:effectLst/>
            </c:spPr>
            <c:txPr>
              <a:bodyPr/>
              <a:lstStyle/>
              <a:p>
                <a:pPr>
                  <a:defRPr sz="1000" b="0">
                    <a:solidFill>
                      <a:srgbClr val="32323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GPT-5.3 Codex</c:v>
                </c:pt>
                <c:pt idx="1">
                  <c:v>GPT-5</c:v>
                </c:pt>
                <c:pt idx="2">
                  <c:v>Gemma-4-31B</c:v>
                </c:pt>
              </c:strCache>
            </c:strRef>
          </c:cat>
          <c:val>
            <c:numRef>
              <c:f>Sheet1!$B$2:$B$4</c:f>
              <c:numCache>
                <c:formatCode>General</c:formatCode>
                <c:ptCount val="3"/>
                <c:pt idx="0">
                  <c:v>41</c:v>
                </c:pt>
                <c:pt idx="1">
                  <c:v>42</c:v>
                </c:pt>
                <c:pt idx="2">
                  <c:v>35.5</c:v>
                </c:pt>
              </c:numCache>
            </c:numRef>
          </c:val>
          <c:extLst>
            <c:ext xmlns:c14="http://schemas.microsoft.com/office/drawing/2007/8/2/chart" uri="{6F2FDCE9-48DA-4B69-8628-5D25D57E5C99}">
              <c14:invertSolidFillFmt>
                <c14:spPr xmlns:c14="http://schemas.microsoft.com/office/drawing/2007/8/2/chart">
                  <a:solidFill>
                    <a:srgbClr val="FFFFFF"/>
                  </a:solidFill>
                  <a:ln>
                    <a:solidFill>
                      <a:srgbClr val="7A828C"/>
                    </a:solidFill>
                  </a:ln>
                </c14:spPr>
              </c14:invertSolidFillFmt>
            </c:ext>
            <c:ext xmlns:c16="http://schemas.microsoft.com/office/drawing/2014/chart" uri="{C3380CC4-5D6E-409C-BE32-E72D297353CC}">
              <c16:uniqueId val="{00000000-90F6-DA49-B09B-ECD5DA4A421E}"/>
            </c:ext>
          </c:extLst>
        </c:ser>
        <c:ser>
          <c:idx val="1"/>
          <c:order val="1"/>
          <c:tx>
            <c:strRef>
              <c:f>Sheet1!$C$1</c:f>
              <c:strCache>
                <c:ptCount val="1"/>
                <c:pt idx="0">
                  <c:v>AutoLink</c:v>
                </c:pt>
              </c:strCache>
            </c:strRef>
          </c:tx>
          <c:spPr>
            <a:solidFill>
              <a:srgbClr val="C5AB72"/>
            </a:solidFill>
            <a:ln>
              <a:solidFill>
                <a:srgbClr val="C5AB72"/>
              </a:solidFill>
            </a:ln>
          </c:spPr>
          <c:invertIfNegative val="1"/>
          <c:dLbls>
            <c:numFmt formatCode="0.0" sourceLinked="0"/>
            <c:spPr>
              <a:noFill/>
              <a:ln>
                <a:noFill/>
              </a:ln>
              <a:effectLst/>
            </c:spPr>
            <c:txPr>
              <a:bodyPr/>
              <a:lstStyle/>
              <a:p>
                <a:pPr>
                  <a:defRPr sz="1000" b="0">
                    <a:solidFill>
                      <a:srgbClr val="32323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GPT-5.3 Codex</c:v>
                </c:pt>
                <c:pt idx="1">
                  <c:v>GPT-5</c:v>
                </c:pt>
                <c:pt idx="2">
                  <c:v>Gemma-4-31B</c:v>
                </c:pt>
              </c:strCache>
            </c:strRef>
          </c:cat>
          <c:val>
            <c:numRef>
              <c:f>Sheet1!$C$2:$C$4</c:f>
              <c:numCache>
                <c:formatCode>General</c:formatCode>
                <c:ptCount val="3"/>
                <c:pt idx="0">
                  <c:v>55.2</c:v>
                </c:pt>
                <c:pt idx="1">
                  <c:v>53.2</c:v>
                </c:pt>
                <c:pt idx="2">
                  <c:v>43.3</c:v>
                </c:pt>
              </c:numCache>
            </c:numRef>
          </c:val>
          <c:extLst>
            <c:ext xmlns:c14="http://schemas.microsoft.com/office/drawing/2007/8/2/chart" uri="{6F2FDCE9-48DA-4B69-8628-5D25D57E5C99}">
              <c14:invertSolidFillFmt>
                <c14:spPr xmlns:c14="http://schemas.microsoft.com/office/drawing/2007/8/2/chart">
                  <a:solidFill>
                    <a:srgbClr val="FFFFFF"/>
                  </a:solidFill>
                  <a:ln>
                    <a:solidFill>
                      <a:srgbClr val="C5AB72"/>
                    </a:solidFill>
                  </a:ln>
                </c14:spPr>
              </c14:invertSolidFillFmt>
            </c:ext>
            <c:ext xmlns:c16="http://schemas.microsoft.com/office/drawing/2014/chart" uri="{C3380CC4-5D6E-409C-BE32-E72D297353CC}">
              <c16:uniqueId val="{00000001-90F6-DA49-B09B-ECD5DA4A421E}"/>
            </c:ext>
          </c:extLst>
        </c:ser>
        <c:ser>
          <c:idx val="2"/>
          <c:order val="2"/>
          <c:tx>
            <c:strRef>
              <c:f>Sheet1!$D$1</c:f>
              <c:strCache>
                <c:ptCount val="1"/>
                <c:pt idx="0">
                  <c:v>SOMA-SQL</c:v>
                </c:pt>
              </c:strCache>
            </c:strRef>
          </c:tx>
          <c:spPr>
            <a:solidFill>
              <a:srgbClr val="2F6B3A"/>
            </a:solidFill>
            <a:ln>
              <a:solidFill>
                <a:srgbClr val="2F6B3A"/>
              </a:solidFill>
            </a:ln>
          </c:spPr>
          <c:invertIfNegative val="1"/>
          <c:dLbls>
            <c:numFmt formatCode="0.0" sourceLinked="0"/>
            <c:spPr>
              <a:noFill/>
              <a:ln>
                <a:noFill/>
              </a:ln>
              <a:effectLst/>
            </c:spPr>
            <c:txPr>
              <a:bodyPr/>
              <a:lstStyle/>
              <a:p>
                <a:pPr>
                  <a:defRPr sz="1000" b="0">
                    <a:solidFill>
                      <a:srgbClr val="32323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GPT-5.3 Codex</c:v>
                </c:pt>
                <c:pt idx="1">
                  <c:v>GPT-5</c:v>
                </c:pt>
                <c:pt idx="2">
                  <c:v>Gemma-4-31B</c:v>
                </c:pt>
              </c:strCache>
            </c:strRef>
          </c:cat>
          <c:val>
            <c:numRef>
              <c:f>Sheet1!$D$2:$D$4</c:f>
              <c:numCache>
                <c:formatCode>General</c:formatCode>
                <c:ptCount val="3"/>
                <c:pt idx="0">
                  <c:v>64.5</c:v>
                </c:pt>
                <c:pt idx="1">
                  <c:v>66</c:v>
                </c:pt>
                <c:pt idx="2">
                  <c:v>60</c:v>
                </c:pt>
              </c:numCache>
            </c:numRef>
          </c:val>
          <c:extLst>
            <c:ext xmlns:c14="http://schemas.microsoft.com/office/drawing/2007/8/2/chart" uri="{6F2FDCE9-48DA-4B69-8628-5D25D57E5C99}">
              <c14:invertSolidFillFmt>
                <c14:spPr xmlns:c14="http://schemas.microsoft.com/office/drawing/2007/8/2/chart">
                  <a:solidFill>
                    <a:srgbClr val="FFFFFF"/>
                  </a:solidFill>
                  <a:ln>
                    <a:solidFill>
                      <a:srgbClr val="2F6B3A"/>
                    </a:solidFill>
                  </a:ln>
                </c14:spPr>
              </c14:invertSolidFillFmt>
            </c:ext>
            <c:ext xmlns:c16="http://schemas.microsoft.com/office/drawing/2014/chart" uri="{C3380CC4-5D6E-409C-BE32-E72D297353CC}">
              <c16:uniqueId val="{00000002-90F6-DA49-B09B-ECD5DA4A421E}"/>
            </c:ext>
          </c:extLst>
        </c:ser>
        <c:dLbls>
          <c:dLblPos val="outEnd"/>
          <c:showLegendKey val="0"/>
          <c:showVal val="1"/>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spPr>
          <a:ln>
            <a:solidFill>
              <a:srgbClr val="787878"/>
            </a:solidFill>
          </a:ln>
        </c:spPr>
        <c:txPr>
          <a:bodyPr/>
          <a:lstStyle/>
          <a:p>
            <a:pPr>
              <a:defRPr sz="1400" b="1">
                <a:solidFill>
                  <a:srgbClr val="373737"/>
                </a:solidFill>
              </a:defRPr>
            </a:pPr>
            <a:endParaRPr lang="en-US"/>
          </a:p>
        </c:txPr>
        <c:crossAx val="-2113994440"/>
        <c:crosses val="autoZero"/>
        <c:auto val="1"/>
        <c:lblAlgn val="ctr"/>
        <c:lblOffset val="100"/>
        <c:noMultiLvlLbl val="0"/>
      </c:catAx>
      <c:valAx>
        <c:axId val="-2113994440"/>
        <c:scaling>
          <c:orientation val="minMax"/>
          <c:max val="100"/>
          <c:min val="0"/>
        </c:scaling>
        <c:delete val="0"/>
        <c:axPos val="l"/>
        <c:majorGridlines>
          <c:spPr>
            <a:ln w="8890">
              <a:solidFill>
                <a:srgbClr val="DCDFE4"/>
              </a:solidFill>
            </a:ln>
          </c:spPr>
        </c:majorGridlines>
        <c:numFmt formatCode="General" sourceLinked="1"/>
        <c:majorTickMark val="out"/>
        <c:minorTickMark val="none"/>
        <c:tickLblPos val="nextTo"/>
        <c:spPr>
          <a:ln>
            <a:solidFill>
              <a:srgbClr val="787878"/>
            </a:solidFill>
          </a:ln>
        </c:spPr>
        <c:txPr>
          <a:bodyPr/>
          <a:lstStyle/>
          <a:p>
            <a:pPr>
              <a:defRPr sz="1000">
                <a:solidFill>
                  <a:srgbClr val="5F6267"/>
                </a:solidFill>
              </a:defRPr>
            </a:pPr>
            <a:endParaRPr lang="en-US"/>
          </a:p>
        </c:txPr>
        <c:crossAx val="-2068027336"/>
        <c:crosses val="autoZero"/>
        <c:crossBetween val="between"/>
        <c:majorUnit val="20"/>
      </c:valAx>
    </c:plotArea>
    <c:plotVisOnly val="1"/>
    <c:dispBlanksAs val="gap"/>
    <c:showDLblsOverMax val="1"/>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cs typeface="Calibri" panose="020F0502020204030204" pitchFamily="34" charset="0"/>
              </a:rPr>
              <a:pPr eaLnBrk="1" hangingPunct="1"/>
              <a:t>1</a:t>
            </a:fld>
            <a:endParaRPr lang="en-US" dirty="0">
              <a:latin typeface="Times New Roman" pitchFamily="18" charset="0"/>
              <a:cs typeface="Calibri" panose="020F0502020204030204"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9286-ECCC-9755-9E73-F7928076A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95CFF-C00C-3614-B2E7-CD02653E3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555DB-E618-70DE-EC20-86093CC128D2}"/>
              </a:ext>
            </a:extLst>
          </p:cNvPr>
          <p:cNvSpPr>
            <a:spLocks noGrp="1"/>
          </p:cNvSpPr>
          <p:nvPr>
            <p:ph type="body" idx="1"/>
          </p:nvPr>
        </p:nvSpPr>
        <p:spPr/>
        <p:txBody>
          <a:bodyPr/>
          <a:lstStyle/>
          <a:p>
            <a:r>
              <a:rPr lang="en-US" dirty="0"/>
              <a:t>The best segue to this is by looking at a realistic example that requires agents, but information seeking agents. This is from my collaboration with Epilepsia Clinicians </a:t>
            </a:r>
          </a:p>
        </p:txBody>
      </p:sp>
      <p:sp>
        <p:nvSpPr>
          <p:cNvPr id="4" name="Slide Number Placeholder 3">
            <a:extLst>
              <a:ext uri="{FF2B5EF4-FFF2-40B4-BE49-F238E27FC236}">
                <a16:creationId xmlns:a16="http://schemas.microsoft.com/office/drawing/2014/main" id="{B1ECA49F-D0DD-1671-F3FA-38D9D321EA1D}"/>
              </a:ext>
            </a:extLst>
          </p:cNvPr>
          <p:cNvSpPr>
            <a:spLocks noGrp="1"/>
          </p:cNvSpPr>
          <p:nvPr>
            <p:ph type="sldNum" sz="quarter" idx="5"/>
          </p:nvPr>
        </p:nvSpPr>
        <p:spPr/>
        <p:txBody>
          <a:bodyPr/>
          <a:lstStyle/>
          <a:p>
            <a:fld id="{B6D9E431-A611-4B08-A39C-0E4DFCB4D1EC}" type="slidenum">
              <a:rPr lang="en-US" smtClean="0"/>
              <a:t>24</a:t>
            </a:fld>
            <a:endParaRPr lang="en-US"/>
          </a:p>
        </p:txBody>
      </p:sp>
    </p:spTree>
    <p:extLst>
      <p:ext uri="{BB962C8B-B14F-4D97-AF65-F5344CB8AC3E}">
        <p14:creationId xmlns:p14="http://schemas.microsoft.com/office/powerpoint/2010/main" val="358492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28</a:t>
            </a:fld>
            <a:endParaRPr lang="en-US"/>
          </a:p>
        </p:txBody>
      </p:sp>
    </p:spTree>
    <p:extLst>
      <p:ext uri="{BB962C8B-B14F-4D97-AF65-F5344CB8AC3E}">
        <p14:creationId xmlns:p14="http://schemas.microsoft.com/office/powerpoint/2010/main" val="3838450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30</a:t>
            </a:fld>
            <a:endParaRPr lang="en-US"/>
          </a:p>
        </p:txBody>
      </p:sp>
    </p:spTree>
    <p:extLst>
      <p:ext uri="{BB962C8B-B14F-4D97-AF65-F5344CB8AC3E}">
        <p14:creationId xmlns:p14="http://schemas.microsoft.com/office/powerpoint/2010/main" val="177174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91390-87C8-D826-EAAF-29D724B9F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19E19-FFCE-4940-2926-E74F6EBD2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3AB9D-71FA-E4FA-598E-61663691D8A2}"/>
              </a:ext>
            </a:extLst>
          </p:cNvPr>
          <p:cNvSpPr>
            <a:spLocks noGrp="1"/>
          </p:cNvSpPr>
          <p:nvPr>
            <p:ph type="body" idx="1"/>
          </p:nvPr>
        </p:nvSpPr>
        <p:spPr/>
        <p:txBody>
          <a:bodyPr/>
          <a:lstStyle/>
          <a:p>
            <a:r>
              <a:rPr lang="en-US" dirty="0"/>
              <a:t>The reason is the Dense retrieval is inherently difficult. </a:t>
            </a:r>
          </a:p>
        </p:txBody>
      </p:sp>
      <p:sp>
        <p:nvSpPr>
          <p:cNvPr id="4" name="Slide Number Placeholder 3">
            <a:extLst>
              <a:ext uri="{FF2B5EF4-FFF2-40B4-BE49-F238E27FC236}">
                <a16:creationId xmlns:a16="http://schemas.microsoft.com/office/drawing/2014/main" id="{BCE76D80-3F81-A08A-0B7A-11F2895D98BE}"/>
              </a:ext>
            </a:extLst>
          </p:cNvPr>
          <p:cNvSpPr>
            <a:spLocks noGrp="1"/>
          </p:cNvSpPr>
          <p:nvPr>
            <p:ph type="sldNum" sz="quarter" idx="5"/>
          </p:nvPr>
        </p:nvSpPr>
        <p:spPr/>
        <p:txBody>
          <a:bodyPr/>
          <a:lstStyle/>
          <a:p>
            <a:fld id="{2FDDFA38-32CD-004A-B2D7-6BDBF10281FC}" type="slidenum">
              <a:rPr lang="en-US" smtClean="0"/>
              <a:t>7</a:t>
            </a:fld>
            <a:endParaRPr lang="en-US"/>
          </a:p>
        </p:txBody>
      </p:sp>
    </p:spTree>
    <p:extLst>
      <p:ext uri="{BB962C8B-B14F-4D97-AF65-F5344CB8AC3E}">
        <p14:creationId xmlns:p14="http://schemas.microsoft.com/office/powerpoint/2010/main" val="4094163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perhaps retrieve one table and document for each concept. However, upon close inspection, we will notice that this is insufficient because the table and document do not share overlapping information, and thus cannot be connected to answer the user question.</a:t>
            </a:r>
          </a:p>
        </p:txBody>
      </p:sp>
      <p:sp>
        <p:nvSpPr>
          <p:cNvPr id="4" name="Slide Number Placeholder 3"/>
          <p:cNvSpPr>
            <a:spLocks noGrp="1"/>
          </p:cNvSpPr>
          <p:nvPr>
            <p:ph type="sldNum" sz="quarter" idx="5"/>
          </p:nvPr>
        </p:nvSpPr>
        <p:spPr/>
        <p:txBody>
          <a:bodyPr/>
          <a:lstStyle/>
          <a:p>
            <a:fld id="{BD9FEE3C-A05D-CE4F-80C4-A477D44436C4}" type="slidenum">
              <a:rPr lang="en-US" smtClean="0"/>
              <a:t>12</a:t>
            </a:fld>
            <a:endParaRPr lang="en-US"/>
          </a:p>
        </p:txBody>
      </p:sp>
    </p:spTree>
    <p:extLst>
      <p:ext uri="{BB962C8B-B14F-4D97-AF65-F5344CB8AC3E}">
        <p14:creationId xmlns:p14="http://schemas.microsoft.com/office/powerpoint/2010/main" val="126397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two more tables need to be retrieved to connect the two pieces of information even though they are explicitly mentioned in the user query.</a:t>
            </a:r>
          </a:p>
        </p:txBody>
      </p:sp>
      <p:sp>
        <p:nvSpPr>
          <p:cNvPr id="4" name="Slide Number Placeholder 3"/>
          <p:cNvSpPr>
            <a:spLocks noGrp="1"/>
          </p:cNvSpPr>
          <p:nvPr>
            <p:ph type="sldNum" sz="quarter" idx="5"/>
          </p:nvPr>
        </p:nvSpPr>
        <p:spPr/>
        <p:txBody>
          <a:bodyPr/>
          <a:lstStyle/>
          <a:p>
            <a:fld id="{BD9FEE3C-A05D-CE4F-80C4-A477D44436C4}" type="slidenum">
              <a:rPr lang="en-US" smtClean="0"/>
              <a:t>13</a:t>
            </a:fld>
            <a:endParaRPr lang="en-US"/>
          </a:p>
        </p:txBody>
      </p:sp>
    </p:spTree>
    <p:extLst>
      <p:ext uri="{BB962C8B-B14F-4D97-AF65-F5344CB8AC3E}">
        <p14:creationId xmlns:p14="http://schemas.microsoft.com/office/powerpoint/2010/main" val="2312877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6DD98-B9F9-1539-4BA5-244CF5ABC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7778F-86D9-05A6-C571-70BA29C12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31C1FF-6836-C00C-D0DE-9E244808458E}"/>
              </a:ext>
            </a:extLst>
          </p:cNvPr>
          <p:cNvSpPr>
            <a:spLocks noGrp="1"/>
          </p:cNvSpPr>
          <p:nvPr>
            <p:ph type="body" idx="1"/>
          </p:nvPr>
        </p:nvSpPr>
        <p:spPr/>
        <p:txBody>
          <a:bodyPr/>
          <a:lstStyle/>
          <a:p>
            <a:r>
              <a:rPr lang="en-US" dirty="0"/>
              <a:t>Therefore, an optimal retrieval system should consider both information alignment and structural alignment.</a:t>
            </a:r>
          </a:p>
        </p:txBody>
      </p:sp>
      <p:sp>
        <p:nvSpPr>
          <p:cNvPr id="4" name="Slide Number Placeholder 3">
            <a:extLst>
              <a:ext uri="{FF2B5EF4-FFF2-40B4-BE49-F238E27FC236}">
                <a16:creationId xmlns:a16="http://schemas.microsoft.com/office/drawing/2014/main" id="{E238E92F-F075-BB69-ED8A-88B3ACAA05F2}"/>
              </a:ext>
            </a:extLst>
          </p:cNvPr>
          <p:cNvSpPr>
            <a:spLocks noGrp="1"/>
          </p:cNvSpPr>
          <p:nvPr>
            <p:ph type="sldNum" sz="quarter" idx="5"/>
          </p:nvPr>
        </p:nvSpPr>
        <p:spPr/>
        <p:txBody>
          <a:bodyPr/>
          <a:lstStyle/>
          <a:p>
            <a:fld id="{BD9FEE3C-A05D-CE4F-80C4-A477D44436C4}" type="slidenum">
              <a:rPr lang="en-US" smtClean="0"/>
              <a:t>14</a:t>
            </a:fld>
            <a:endParaRPr lang="en-US"/>
          </a:p>
        </p:txBody>
      </p:sp>
    </p:spTree>
    <p:extLst>
      <p:ext uri="{BB962C8B-B14F-4D97-AF65-F5344CB8AC3E}">
        <p14:creationId xmlns:p14="http://schemas.microsoft.com/office/powerpoint/2010/main" val="613758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5506-4726-D9E2-2C97-88577DA12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8DE17-8AF9-6587-BA86-652072DC3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629A5-3BAC-9E1E-74D8-BCA51880B1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488913-9887-2F1D-3271-51EFB78EFA8C}"/>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12788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D5C9C-C3E7-25C1-32A9-5A3BF91BB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BE832-DB3C-CBFC-A6DD-52B5EFE2C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B927C-A8C2-0522-E166-4CD709106C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113922-F94F-3807-8451-55E26305009D}"/>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695933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E0214-E7D1-0348-6BDA-0210B3E8B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602A5-A91A-C808-D75D-6148F5624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A540E-F02A-BA8D-0091-56D96E3C9C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7E1FE-BC78-C4C6-C508-3F7B24BBA852}"/>
              </a:ext>
            </a:extLst>
          </p:cNvPr>
          <p:cNvSpPr>
            <a:spLocks noGrp="1"/>
          </p:cNvSpPr>
          <p:nvPr>
            <p:ph type="sldNum" sz="quarter" idx="5"/>
          </p:nvPr>
        </p:nvSpPr>
        <p:spPr/>
        <p:txBody>
          <a:bodyPr/>
          <a:lstStyle/>
          <a:p>
            <a:fld id="{9EDC5964-3162-43B5-B1EC-63C8D166D7D3}" type="slidenum">
              <a:rPr lang="en-US" smtClean="0"/>
              <a:pPr/>
              <a:t>20</a:t>
            </a:fld>
            <a:endParaRPr lang="en-US"/>
          </a:p>
        </p:txBody>
      </p:sp>
    </p:spTree>
    <p:extLst>
      <p:ext uri="{BB962C8B-B14F-4D97-AF65-F5344CB8AC3E}">
        <p14:creationId xmlns:p14="http://schemas.microsoft.com/office/powerpoint/2010/main" val="3184165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88F2A-E071-E6C4-7943-8E519DE72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45F83-2FDE-C646-0204-CCEAA5BB5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9F56D-5700-D285-1C39-29CF1F620590}"/>
              </a:ext>
            </a:extLst>
          </p:cNvPr>
          <p:cNvSpPr>
            <a:spLocks noGrp="1"/>
          </p:cNvSpPr>
          <p:nvPr>
            <p:ph type="body" idx="1"/>
          </p:nvPr>
        </p:nvSpPr>
        <p:spPr/>
        <p:txBody>
          <a:bodyPr/>
          <a:lstStyle/>
          <a:p>
            <a:r>
              <a:rPr lang="en-US" dirty="0"/>
              <a:t>Choosing the tools is only one step – we also need to use it</a:t>
            </a:r>
          </a:p>
        </p:txBody>
      </p:sp>
      <p:sp>
        <p:nvSpPr>
          <p:cNvPr id="4" name="Slide Number Placeholder 3">
            <a:extLst>
              <a:ext uri="{FF2B5EF4-FFF2-40B4-BE49-F238E27FC236}">
                <a16:creationId xmlns:a16="http://schemas.microsoft.com/office/drawing/2014/main" id="{580D0C3E-2D59-0190-6FF3-798DF3B97C27}"/>
              </a:ext>
            </a:extLst>
          </p:cNvPr>
          <p:cNvSpPr>
            <a:spLocks noGrp="1"/>
          </p:cNvSpPr>
          <p:nvPr>
            <p:ph type="sldNum" sz="quarter" idx="5"/>
          </p:nvPr>
        </p:nvSpPr>
        <p:spPr/>
        <p:txBody>
          <a:bodyPr/>
          <a:lstStyle/>
          <a:p>
            <a:fld id="{2FDDFA38-32CD-004A-B2D7-6BDBF10281FC}" type="slidenum">
              <a:rPr lang="en-US" smtClean="0"/>
              <a:t>22</a:t>
            </a:fld>
            <a:endParaRPr lang="en-US"/>
          </a:p>
        </p:txBody>
      </p:sp>
    </p:spTree>
    <p:extLst>
      <p:ext uri="{BB962C8B-B14F-4D97-AF65-F5344CB8AC3E}">
        <p14:creationId xmlns:p14="http://schemas.microsoft.com/office/powerpoint/2010/main" val="3732428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A41B051-857D-499C-F8F7-711D92D080FA}"/>
              </a:ext>
            </a:extLst>
          </p:cNvPr>
          <p:cNvGrpSpPr/>
          <p:nvPr userDrawn="1"/>
        </p:nvGrpSpPr>
        <p:grpSpPr>
          <a:xfrm>
            <a:off x="2571470" y="921799"/>
            <a:ext cx="7049061" cy="880042"/>
            <a:chOff x="1615613" y="921799"/>
            <a:chExt cx="7049061" cy="880042"/>
          </a:xfrm>
        </p:grpSpPr>
        <p:grpSp>
          <p:nvGrpSpPr>
            <p:cNvPr id="4" name="Group 3">
              <a:extLst>
                <a:ext uri="{FF2B5EF4-FFF2-40B4-BE49-F238E27FC236}">
                  <a16:creationId xmlns:a16="http://schemas.microsoft.com/office/drawing/2014/main" id="{147F0818-3E56-4E48-9494-2B798D919845}"/>
                </a:ext>
              </a:extLst>
            </p:cNvPr>
            <p:cNvGrpSpPr/>
            <p:nvPr userDrawn="1"/>
          </p:nvGrpSpPr>
          <p:grpSpPr>
            <a:xfrm>
              <a:off x="3527327" y="921799"/>
              <a:ext cx="5137347" cy="841686"/>
              <a:chOff x="2152383" y="921799"/>
              <a:chExt cx="5137347" cy="841686"/>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816"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383" y="1034214"/>
                <a:ext cx="2223552" cy="616856"/>
              </a:xfrm>
              <a:prstGeom prst="rect">
                <a:avLst/>
              </a:prstGeom>
            </p:spPr>
          </p:pic>
        </p:grpSp>
        <p:pic>
          <p:nvPicPr>
            <p:cNvPr id="5" name="Picture 2" descr="Oracle Announces Upcoming Cloud Compute Instances: Ice Lake and Milan, A100  and Altra">
              <a:extLst>
                <a:ext uri="{FF2B5EF4-FFF2-40B4-BE49-F238E27FC236}">
                  <a16:creationId xmlns:a16="http://schemas.microsoft.com/office/drawing/2014/main" id="{E2D0E242-E875-6581-1F97-A679010D948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15613" y="960593"/>
              <a:ext cx="1391137" cy="841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28358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solidFill>
                  <a:srgbClr val="3366CC"/>
                </a:solidFill>
                <a:latin typeface="+mn-lt"/>
              </a:defRPr>
            </a:lvl2pPr>
            <a:lvl3pPr>
              <a:buClr>
                <a:schemeClr val="bg2">
                  <a:lumMod val="25000"/>
                </a:schemeClr>
              </a:buClr>
              <a:defRPr>
                <a:latin typeface="+mn-lt"/>
              </a:defRPr>
            </a:lvl3pPr>
            <a:lvl4pPr>
              <a:buClr>
                <a:schemeClr val="bg2">
                  <a:lumMod val="25000"/>
                </a:schemeClr>
              </a:buClr>
              <a:defRPr>
                <a:solidFill>
                  <a:srgbClr val="3366CC"/>
                </a:solidFill>
                <a:latin typeface="+mn-lt"/>
              </a:defRPr>
            </a:lvl4pPr>
            <a:lvl5pPr>
              <a:buClr>
                <a:schemeClr val="bg2">
                  <a:lumMod val="25000"/>
                </a:schemeClr>
              </a:buClr>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cs typeface="Calibri" panose="020F0502020204030204" pitchFamily="34" charset="0"/>
              </a:defRPr>
            </a:lvl1pPr>
          </a:lstStyle>
          <a:p>
            <a:endParaRPr lang="en-US" dirty="0"/>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cs typeface="Calibri" panose="020F0502020204030204" pitchFamily="34" charset="0"/>
              </a:defRPr>
            </a:lvl1pPr>
          </a:lstStyle>
          <a:p>
            <a:endParaRPr lang="en-US" dirty="0"/>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lvl1pPr>
              <a:defRPr>
                <a:cs typeface="Calibri" panose="020F0502020204030204" pitchFamily="34" charset="0"/>
              </a:defRPr>
            </a:lvl1pPr>
          </a:lstStyle>
          <a:p>
            <a:endParaRPr lang="en-US" dirty="0"/>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Calibri" panose="020F0502020204030204" pitchFamily="34" charset="0"/>
            </a:endParaRPr>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609600" y="379934"/>
            <a:ext cx="10972800" cy="535531"/>
          </a:xfrm>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354582"/>
            <a:ext cx="10972800" cy="4855718"/>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lvl1pPr>
              <a:defRPr>
                <a:cs typeface="Calibri" panose="020F0502020204030204" pitchFamily="34" charset="0"/>
              </a:defRPr>
            </a:lvl1pPr>
          </a:lstStyle>
          <a:p>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lvl1pPr>
              <a:defRPr>
                <a:cs typeface="Calibri" panose="020F0502020204030204" pitchFamily="34" charset="0"/>
              </a:defRPr>
            </a:lvl1pPr>
          </a:lstStyle>
          <a:p>
            <a:endParaRPr lang="en-US"/>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87896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488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Calibri" panose="020F0502020204030204" pitchFamily="34" charset="0"/>
                <a:ea typeface="Arial Unicode MS" pitchFamily="34" charset="-128"/>
                <a:cs typeface="Arial Unicode MS" pitchFamily="34" charset="-128"/>
              </a:defRPr>
            </a:lvl1pPr>
          </a:lstStyle>
          <a:p>
            <a:fld id="{BDF588C3-71D6-5D45-B118-1C664482E1C2}" type="slidenum">
              <a:rPr lang="en-US" smtClean="0"/>
              <a:pPr/>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F224B37-B45A-7887-49F1-0654C0A8D682}"/>
              </a:ext>
            </a:extLst>
          </p:cNvPr>
          <p:cNvPicPr>
            <a:picLocks noChangeAspect="1"/>
          </p:cNvPicPr>
          <p:nvPr userDrawn="1"/>
        </p:nvPicPr>
        <p:blipFill>
          <a:blip r:embed="rId11"/>
          <a:stretch>
            <a:fillRect/>
          </a:stretch>
        </p:blipFill>
        <p:spPr>
          <a:xfrm>
            <a:off x="11534504" y="130628"/>
            <a:ext cx="669578" cy="669578"/>
          </a:xfrm>
          <a:prstGeom prst="rect">
            <a:avLst/>
          </a:prstGeom>
        </p:spPr>
      </p:pic>
      <p:pic>
        <p:nvPicPr>
          <p:cNvPr id="3" name="Picture 2">
            <a:extLst>
              <a:ext uri="{FF2B5EF4-FFF2-40B4-BE49-F238E27FC236}">
                <a16:creationId xmlns:a16="http://schemas.microsoft.com/office/drawing/2014/main" id="{A13B3E8F-65D5-F826-8A11-BE52CDAD3515}"/>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74706" b="-294"/>
          <a:stretch/>
        </p:blipFill>
        <p:spPr>
          <a:xfrm>
            <a:off x="11007889" y="181430"/>
            <a:ext cx="562428" cy="618670"/>
          </a:xfrm>
          <a:prstGeom prst="rect">
            <a:avLst/>
          </a:prstGeom>
        </p:spPr>
      </p:pic>
      <p:pic>
        <p:nvPicPr>
          <p:cNvPr id="4" name="Picture 2" descr="Oracle Announces Upcoming Cloud Compute Instances: Ice Lake and Milan, A100  and Altra">
            <a:extLst>
              <a:ext uri="{FF2B5EF4-FFF2-40B4-BE49-F238E27FC236}">
                <a16:creationId xmlns:a16="http://schemas.microsoft.com/office/drawing/2014/main" id="{77D53032-6287-D651-4A50-D82A3C24B6E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53223" y="199209"/>
            <a:ext cx="907264"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1" r:id="rId8"/>
    <p:sldLayoutId id="2147483673" r:id="rId9"/>
  </p:sldLayoutIdLst>
  <p:transition spd="med"/>
  <p:hf hdr="0" ftr="0" dt="0"/>
  <p:txStyles>
    <p:titleStyle>
      <a:lvl1pPr algn="l" rtl="0" eaLnBrk="1" fontAlgn="base" hangingPunct="1">
        <a:spcBef>
          <a:spcPct val="0"/>
        </a:spcBef>
        <a:spcAft>
          <a:spcPct val="0"/>
        </a:spcAft>
        <a:defRPr sz="4000" b="0" i="0">
          <a:solidFill>
            <a:srgbClr val="3366CC"/>
          </a:solidFill>
          <a:latin typeface="+mj-lt"/>
          <a:ea typeface="Calibri" panose="020F0502020204030204" pitchFamily="34" charset="0"/>
          <a:cs typeface="Calibri" panose="020F0502020204030204" pitchFamily="34"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ogcomp.seas.upenn.edu/papers/ChenZhRo24.pdf"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3080819" y="5282020"/>
            <a:ext cx="5907417" cy="1477328"/>
          </a:xfrm>
          <a:prstGeom prst="rect">
            <a:avLst/>
          </a:prstGeom>
          <a:solidFill>
            <a:schemeClr val="bg1">
              <a:lumMod val="95000"/>
            </a:schemeClr>
          </a:solidFill>
          <a:ln w="19050">
            <a:solidFill>
              <a:schemeClr val="accent1"/>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b="1" cap="all" dirty="0">
                <a:latin typeface="+mj-lt"/>
              </a:rPr>
              <a:t>GRAIL-V, a CVPR Workshop</a:t>
            </a:r>
          </a:p>
          <a:p>
            <a:pPr algn="ctr"/>
            <a:endParaRPr lang="en-US" sz="1600" b="1" cap="all" dirty="0">
              <a:latin typeface="+mj-lt"/>
            </a:endParaRPr>
          </a:p>
          <a:p>
            <a:pPr algn="ctr"/>
            <a:r>
              <a:rPr lang="en-US" sz="1600" b="1" cap="all" dirty="0">
                <a:latin typeface="+mj-lt"/>
              </a:rPr>
              <a:t>Denver, Colorado</a:t>
            </a:r>
          </a:p>
          <a:p>
            <a:pPr algn="ctr"/>
            <a:endParaRPr lang="nn-NO" sz="2000" b="1" dirty="0">
              <a:solidFill>
                <a:srgbClr val="0000FF"/>
              </a:solidFill>
              <a:latin typeface="+mj-lt"/>
              <a:cs typeface="Calibri" panose="020F0502020204030204" pitchFamily="34" charset="0"/>
            </a:endParaRPr>
          </a:p>
          <a:p>
            <a:pPr algn="ctr"/>
            <a:r>
              <a:rPr lang="nn-NO" sz="2000" b="1" dirty="0">
                <a:solidFill>
                  <a:srgbClr val="0000FF"/>
                </a:solidFill>
                <a:latin typeface="+mj-lt"/>
                <a:cs typeface="Calibri" panose="020F0502020204030204" pitchFamily="34" charset="0"/>
              </a:rPr>
              <a:t>June 2026</a:t>
            </a:r>
          </a:p>
        </p:txBody>
      </p:sp>
      <p:sp>
        <p:nvSpPr>
          <p:cNvPr id="50180" name="Rectangle 2"/>
          <p:cNvSpPr>
            <a:spLocks noGrp="1" noChangeArrowheads="1"/>
          </p:cNvSpPr>
          <p:nvPr>
            <p:ph type="title"/>
          </p:nvPr>
        </p:nvSpPr>
        <p:spPr>
          <a:xfrm>
            <a:off x="914400" y="2140350"/>
            <a:ext cx="10363200" cy="1362075"/>
          </a:xfrm>
        </p:spPr>
        <p:txBody>
          <a:bodyPr/>
          <a:lstStyle/>
          <a:p>
            <a:pPr algn="ctr"/>
            <a:r>
              <a:rPr lang="en-US" sz="3200" dirty="0">
                <a:solidFill>
                  <a:srgbClr val="000080"/>
                </a:solidFill>
                <a:latin typeface="+mj-lt"/>
              </a:rPr>
              <a:t>AI for Data </a:t>
            </a:r>
            <a:r>
              <a:rPr lang="en-US" sz="3200" dirty="0">
                <a:latin typeface="+mj-lt"/>
              </a:rPr>
              <a:t>and</a:t>
            </a:r>
            <a:r>
              <a:rPr lang="en-US" sz="3200" dirty="0">
                <a:solidFill>
                  <a:srgbClr val="000080"/>
                </a:solidFill>
                <a:latin typeface="+mj-lt"/>
              </a:rPr>
              <a:t> Data for AI</a:t>
            </a:r>
            <a:br>
              <a:rPr lang="en-US" sz="2400" dirty="0">
                <a:solidFill>
                  <a:schemeClr val="tx1"/>
                </a:solidFill>
                <a:latin typeface="+mj-lt"/>
              </a:rPr>
            </a:br>
            <a:endParaRPr lang="en-US" b="1" dirty="0">
              <a:solidFill>
                <a:schemeClr val="tx1"/>
              </a:solidFill>
              <a:latin typeface="+mj-lt"/>
            </a:endParaRPr>
          </a:p>
        </p:txBody>
      </p:sp>
      <p:sp>
        <p:nvSpPr>
          <p:cNvPr id="50181" name="Rectangle 3"/>
          <p:cNvSpPr>
            <a:spLocks noGrp="1" noChangeArrowheads="1"/>
          </p:cNvSpPr>
          <p:nvPr>
            <p:ph type="body" idx="1"/>
          </p:nvPr>
        </p:nvSpPr>
        <p:spPr>
          <a:xfrm>
            <a:off x="2872034" y="4003250"/>
            <a:ext cx="6447933" cy="1056870"/>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2400" dirty="0">
                <a:solidFill>
                  <a:srgbClr val="0000FF"/>
                </a:solidFill>
                <a:latin typeface="+mj-lt"/>
              </a:rPr>
              <a:t>Dan Roth</a:t>
            </a:r>
          </a:p>
          <a:p>
            <a:pPr algn="ctr"/>
            <a:r>
              <a:rPr lang="en-US" altLang="zh-TW" sz="2400" kern="0" dirty="0">
                <a:solidFill>
                  <a:srgbClr val="0000FF"/>
                </a:solidFill>
                <a:latin typeface="+mj-lt"/>
                <a:ea typeface="Arial Unicode MS" pitchFamily="34" charset="-128"/>
                <a:cs typeface="Arial Unicode MS" pitchFamily="34" charset="-128"/>
              </a:rPr>
              <a:t>Oracle &amp; The University of Pennsylvania</a:t>
            </a:r>
            <a:endParaRPr lang="en-US" altLang="zh-TW" dirty="0">
              <a:solidFill>
                <a:srgbClr val="0000FF"/>
              </a:solidFill>
              <a:latin typeface="+mj-lt"/>
              <a:ea typeface="Arial Unicode MS" pitchFamily="34" charset="-128"/>
              <a:cs typeface="Arial Unicode MS" pitchFamily="34" charset="-128"/>
            </a:endParaRPr>
          </a:p>
        </p:txBody>
      </p:sp>
    </p:spTree>
    <p:extLst>
      <p:ext uri="{BB962C8B-B14F-4D97-AF65-F5344CB8AC3E}">
        <p14:creationId xmlns:p14="http://schemas.microsoft.com/office/powerpoint/2010/main" val="36922261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D3ED86-3B61-6792-993C-156DC12F2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6EBF8-6629-7B18-2831-B9D1F90AE5A1}"/>
              </a:ext>
            </a:extLst>
          </p:cNvPr>
          <p:cNvSpPr>
            <a:spLocks noGrp="1"/>
          </p:cNvSpPr>
          <p:nvPr>
            <p:ph type="title"/>
          </p:nvPr>
        </p:nvSpPr>
        <p:spPr/>
        <p:txBody>
          <a:bodyPr/>
          <a:lstStyle/>
          <a:p>
            <a:r>
              <a:rPr lang="en-US" dirty="0"/>
              <a:t>Towards Mitigation: Metadata Enrichment</a:t>
            </a:r>
          </a:p>
        </p:txBody>
      </p:sp>
      <p:sp>
        <p:nvSpPr>
          <p:cNvPr id="3" name="Content Placeholder 2">
            <a:extLst>
              <a:ext uri="{FF2B5EF4-FFF2-40B4-BE49-F238E27FC236}">
                <a16:creationId xmlns:a16="http://schemas.microsoft.com/office/drawing/2014/main" id="{B017B5EC-9637-7753-ED8F-9454674B2692}"/>
              </a:ext>
            </a:extLst>
          </p:cNvPr>
          <p:cNvSpPr>
            <a:spLocks noGrp="1"/>
          </p:cNvSpPr>
          <p:nvPr>
            <p:ph idx="1"/>
          </p:nvPr>
        </p:nvSpPr>
        <p:spPr>
          <a:xfrm>
            <a:off x="609600" y="1251856"/>
            <a:ext cx="11387328" cy="5272065"/>
          </a:xfrm>
        </p:spPr>
        <p:txBody>
          <a:bodyPr/>
          <a:lstStyle/>
          <a:p>
            <a:r>
              <a:rPr lang="en-US" dirty="0"/>
              <a:t>Crowding is density-driven. </a:t>
            </a:r>
          </a:p>
          <a:p>
            <a:pPr lvl="1"/>
            <a:r>
              <a:rPr lang="en-US" dirty="0"/>
              <a:t>This failure mode is fundamental: it emerges from the fundamental interaction of population density, finite dimensionality, and nearest-neighbor retrieval.</a:t>
            </a:r>
          </a:p>
          <a:p>
            <a:pPr lvl="1"/>
            <a:r>
              <a:rPr lang="en-US" dirty="0"/>
              <a:t>Reranking cannot rescue the geometric collapse </a:t>
            </a:r>
          </a:p>
          <a:p>
            <a:endParaRPr lang="en-US" dirty="0"/>
          </a:p>
          <a:p>
            <a:r>
              <a:rPr lang="en-US" b="1" dirty="0"/>
              <a:t>Metadata</a:t>
            </a:r>
            <a:r>
              <a:rPr lang="en-US" dirty="0"/>
              <a:t> – a component of the semantic layer</a:t>
            </a:r>
          </a:p>
          <a:p>
            <a:pPr lvl="1"/>
            <a:r>
              <a:rPr lang="en-US" dirty="0"/>
              <a:t>doesn't change the geometry, but </a:t>
            </a:r>
            <a:r>
              <a:rPr lang="en-US" b="1" dirty="0"/>
              <a:t>it changes what competes in each retrieval neighborhood </a:t>
            </a:r>
            <a:r>
              <a:rPr lang="en-US" dirty="0"/>
              <a:t>– hence an important component in a solution.</a:t>
            </a:r>
          </a:p>
          <a:p>
            <a:r>
              <a:rPr lang="en-US" dirty="0"/>
              <a:t>Metadata is not a retreat from semantic retrieval; </a:t>
            </a:r>
          </a:p>
          <a:p>
            <a:pPr lvl="1"/>
            <a:r>
              <a:rPr lang="en-US" dirty="0"/>
              <a:t>it is a density-aware complement that restores the capacity semantic search alone cannot guarantee.</a:t>
            </a:r>
          </a:p>
          <a:p>
            <a:r>
              <a:rPr lang="en-US" dirty="0"/>
              <a:t>Implementing metadata is not without challenges</a:t>
            </a:r>
          </a:p>
          <a:p>
            <a:pPr lvl="1"/>
            <a:r>
              <a:rPr lang="en-US" dirty="0"/>
              <a:t>Some metadata filters are difficult to implement: “Windows versions 8.1 and above”</a:t>
            </a:r>
          </a:p>
          <a:p>
            <a:endParaRPr lang="en-US" dirty="0"/>
          </a:p>
        </p:txBody>
      </p:sp>
      <p:sp>
        <p:nvSpPr>
          <p:cNvPr id="4" name="Slide Number Placeholder 3">
            <a:extLst>
              <a:ext uri="{FF2B5EF4-FFF2-40B4-BE49-F238E27FC236}">
                <a16:creationId xmlns:a16="http://schemas.microsoft.com/office/drawing/2014/main" id="{FF9FA54B-96E3-0BE4-78A9-7EF24F3127C9}"/>
              </a:ext>
            </a:extLst>
          </p:cNvPr>
          <p:cNvSpPr>
            <a:spLocks noGrp="1"/>
          </p:cNvSpPr>
          <p:nvPr>
            <p:ph type="sldNum" sz="quarter" idx="11"/>
          </p:nvPr>
        </p:nvSpPr>
        <p:spPr/>
        <p:txBody>
          <a:bodyPr/>
          <a:lstStyle/>
          <a:p>
            <a:fld id="{BDF588C3-71D6-5D45-B118-1C664482E1C2}" type="slidenum">
              <a:rPr lang="en-US" smtClean="0"/>
              <a:t>10</a:t>
            </a:fld>
            <a:endParaRPr lang="en-US"/>
          </a:p>
        </p:txBody>
      </p:sp>
    </p:spTree>
    <p:extLst>
      <p:ext uri="{BB962C8B-B14F-4D97-AF65-F5344CB8AC3E}">
        <p14:creationId xmlns:p14="http://schemas.microsoft.com/office/powerpoint/2010/main" val="39207521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556A-AEE7-76D7-71A1-81FB8C1A0C45}"/>
              </a:ext>
            </a:extLst>
          </p:cNvPr>
          <p:cNvSpPr>
            <a:spLocks noGrp="1"/>
          </p:cNvSpPr>
          <p:nvPr>
            <p:ph type="title"/>
          </p:nvPr>
        </p:nvSpPr>
        <p:spPr>
          <a:xfrm>
            <a:off x="314324" y="206829"/>
            <a:ext cx="10372477" cy="533400"/>
          </a:xfrm>
        </p:spPr>
        <p:txBody>
          <a:bodyPr/>
          <a:lstStyle/>
          <a:p>
            <a:r>
              <a:rPr lang="en-US" sz="3600" dirty="0"/>
              <a:t>(2) Structural Challenges: Table Retrieval</a:t>
            </a:r>
          </a:p>
        </p:txBody>
      </p:sp>
      <p:sp>
        <p:nvSpPr>
          <p:cNvPr id="3" name="Content Placeholder 2">
            <a:extLst>
              <a:ext uri="{FF2B5EF4-FFF2-40B4-BE49-F238E27FC236}">
                <a16:creationId xmlns:a16="http://schemas.microsoft.com/office/drawing/2014/main" id="{8653358C-30E3-0BA7-465B-02EC84ABD5C5}"/>
              </a:ext>
            </a:extLst>
          </p:cNvPr>
          <p:cNvSpPr>
            <a:spLocks noGrp="1"/>
          </p:cNvSpPr>
          <p:nvPr>
            <p:ph idx="1"/>
          </p:nvPr>
        </p:nvSpPr>
        <p:spPr>
          <a:xfrm>
            <a:off x="609600" y="1186542"/>
            <a:ext cx="4966855" cy="4484915"/>
          </a:xfrm>
        </p:spPr>
        <p:txBody>
          <a:bodyPr/>
          <a:lstStyle/>
          <a:p>
            <a:r>
              <a:rPr lang="en-US" dirty="0"/>
              <a:t>Text 2 </a:t>
            </a:r>
            <a:r>
              <a:rPr lang="en-US" dirty="0">
                <a:solidFill>
                  <a:srgbClr val="0000FF"/>
                </a:solidFill>
              </a:rPr>
              <a:t>[SQL]</a:t>
            </a:r>
          </a:p>
          <a:p>
            <a:pPr marL="0" indent="0">
              <a:buNone/>
            </a:pPr>
            <a:endParaRPr lang="en-US" kern="0" dirty="0"/>
          </a:p>
          <a:p>
            <a:pPr marL="0" indent="0">
              <a:buNone/>
            </a:pPr>
            <a:endParaRPr lang="en-US" kern="0" dirty="0"/>
          </a:p>
          <a:p>
            <a:endParaRPr lang="en-US" kern="0" dirty="0"/>
          </a:p>
          <a:p>
            <a:pPr marL="457200" lvl="1" indent="0">
              <a:buNone/>
            </a:pPr>
            <a:endParaRPr lang="en-US" dirty="0"/>
          </a:p>
        </p:txBody>
      </p:sp>
      <p:sp>
        <p:nvSpPr>
          <p:cNvPr id="12" name="Content Placeholder 2">
            <a:extLst>
              <a:ext uri="{FF2B5EF4-FFF2-40B4-BE49-F238E27FC236}">
                <a16:creationId xmlns:a16="http://schemas.microsoft.com/office/drawing/2014/main" id="{3A361399-DD12-8033-1CBD-4F1B38D3AD23}"/>
              </a:ext>
            </a:extLst>
          </p:cNvPr>
          <p:cNvSpPr txBox="1">
            <a:spLocks/>
          </p:cNvSpPr>
          <p:nvPr/>
        </p:nvSpPr>
        <p:spPr bwMode="auto">
          <a:xfrm>
            <a:off x="6002613" y="1186542"/>
            <a:ext cx="5406605"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endParaRPr lang="en-US" sz="2000" kern="0" dirty="0">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940550A6-C7B0-A189-05CD-00639321A8B8}"/>
              </a:ext>
            </a:extLst>
          </p:cNvPr>
          <p:cNvPicPr>
            <a:picLocks noChangeAspect="1"/>
          </p:cNvPicPr>
          <p:nvPr/>
        </p:nvPicPr>
        <p:blipFill>
          <a:blip r:embed="rId2"/>
          <a:stretch>
            <a:fillRect/>
          </a:stretch>
        </p:blipFill>
        <p:spPr>
          <a:xfrm>
            <a:off x="4713396" y="3391087"/>
            <a:ext cx="7372284" cy="3035308"/>
          </a:xfrm>
          <a:prstGeom prst="rect">
            <a:avLst/>
          </a:prstGeom>
        </p:spPr>
      </p:pic>
      <p:sp>
        <p:nvSpPr>
          <p:cNvPr id="16" name="TextBox 15">
            <a:extLst>
              <a:ext uri="{FF2B5EF4-FFF2-40B4-BE49-F238E27FC236}">
                <a16:creationId xmlns:a16="http://schemas.microsoft.com/office/drawing/2014/main" id="{82F78A3B-73E5-A7B0-1AAA-6E3C4C5A954A}"/>
              </a:ext>
            </a:extLst>
          </p:cNvPr>
          <p:cNvSpPr txBox="1"/>
          <p:nvPr/>
        </p:nvSpPr>
        <p:spPr>
          <a:xfrm>
            <a:off x="101749" y="3103954"/>
            <a:ext cx="4538381" cy="707886"/>
          </a:xfrm>
          <a:prstGeom prst="rect">
            <a:avLst/>
          </a:prstGeom>
          <a:solidFill>
            <a:schemeClr val="bg1">
              <a:lumMod val="95000"/>
            </a:schemeClr>
          </a:solidFill>
          <a:ln>
            <a:solidFill>
              <a:schemeClr val="accent1"/>
            </a:solidFill>
          </a:ln>
        </p:spPr>
        <p:txBody>
          <a:bodyPr wrap="square">
            <a:spAutoFit/>
          </a:bodyPr>
          <a:lstStyle/>
          <a:p>
            <a:r>
              <a:rPr lang="en-US" sz="2000" b="0" i="0" dirty="0">
                <a:effectLst/>
                <a:latin typeface="+mj-lt"/>
                <a:cs typeface="Calibri" panose="020F0502020204030204" pitchFamily="34" charset="0"/>
              </a:rPr>
              <a:t>Who are the female account holders who own credit cards and also have loans?</a:t>
            </a:r>
            <a:endParaRPr lang="en-US" sz="2000" dirty="0">
              <a:latin typeface="+mj-lt"/>
              <a:cs typeface="Calibri" panose="020F0502020204030204" pitchFamily="34" charset="0"/>
            </a:endParaRPr>
          </a:p>
        </p:txBody>
      </p:sp>
      <p:sp>
        <p:nvSpPr>
          <p:cNvPr id="6" name="Speech Bubble: Rectangle 5">
            <a:extLst>
              <a:ext uri="{FF2B5EF4-FFF2-40B4-BE49-F238E27FC236}">
                <a16:creationId xmlns:a16="http://schemas.microsoft.com/office/drawing/2014/main" id="{7DE6CAD3-0D92-3060-8E6A-E27074BA02F8}"/>
              </a:ext>
            </a:extLst>
          </p:cNvPr>
          <p:cNvSpPr/>
          <p:nvPr/>
        </p:nvSpPr>
        <p:spPr>
          <a:xfrm>
            <a:off x="7564061" y="950137"/>
            <a:ext cx="3426624" cy="614615"/>
          </a:xfrm>
          <a:prstGeom prst="wedgeRectCallout">
            <a:avLst>
              <a:gd name="adj1" fmla="val -48620"/>
              <a:gd name="adj2" fmla="val 358336"/>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Calibri" panose="020F0502020204030204" pitchFamily="34" charset="0"/>
                <a:cs typeface="Calibri" panose="020F0502020204030204" pitchFamily="34" charset="0"/>
              </a:rPr>
              <a:t>“Doable” if the query corresponds to how the information is stored</a:t>
            </a:r>
          </a:p>
        </p:txBody>
      </p:sp>
      <p:sp>
        <p:nvSpPr>
          <p:cNvPr id="7" name="Speech Bubble: Rectangle 6">
            <a:extLst>
              <a:ext uri="{FF2B5EF4-FFF2-40B4-BE49-F238E27FC236}">
                <a16:creationId xmlns:a16="http://schemas.microsoft.com/office/drawing/2014/main" id="{3F26A07B-7A32-ABE6-F54B-09D631E797B0}"/>
              </a:ext>
            </a:extLst>
          </p:cNvPr>
          <p:cNvSpPr/>
          <p:nvPr/>
        </p:nvSpPr>
        <p:spPr>
          <a:xfrm>
            <a:off x="8348869" y="1765916"/>
            <a:ext cx="3738479" cy="1527646"/>
          </a:xfrm>
          <a:prstGeom prst="wedgeRectCallout">
            <a:avLst>
              <a:gd name="adj1" fmla="val 8870"/>
              <a:gd name="adj2" fmla="val 65311"/>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Calibri" panose="020F0502020204030204" pitchFamily="34" charset="0"/>
                <a:cs typeface="Calibri" panose="020F0502020204030204" pitchFamily="34" charset="0"/>
              </a:rPr>
              <a:t>Generally, the query may not align with </a:t>
            </a:r>
            <a:r>
              <a:rPr lang="en-US" dirty="0">
                <a:solidFill>
                  <a:srgbClr val="3366CC"/>
                </a:solidFill>
                <a:ea typeface="Calibri" panose="020F0502020204030204" pitchFamily="34" charset="0"/>
                <a:cs typeface="Calibri" panose="020F0502020204030204" pitchFamily="34" charset="0"/>
              </a:rPr>
              <a:t>how the information is organized across different tables</a:t>
            </a:r>
            <a:r>
              <a:rPr lang="en-US" dirty="0">
                <a:solidFill>
                  <a:schemeClr val="tx1"/>
                </a:solidFill>
                <a:ea typeface="Calibri" panose="020F0502020204030204" pitchFamily="34" charset="0"/>
                <a:cs typeface="Calibri" panose="020F0502020204030204" pitchFamily="34" charset="0"/>
              </a:rPr>
              <a:t>; need to identify the join relationships while conducting table retrieval</a:t>
            </a:r>
          </a:p>
        </p:txBody>
      </p:sp>
      <p:sp>
        <p:nvSpPr>
          <p:cNvPr id="5" name="Speech Bubble: Rectangle 4">
            <a:extLst>
              <a:ext uri="{FF2B5EF4-FFF2-40B4-BE49-F238E27FC236}">
                <a16:creationId xmlns:a16="http://schemas.microsoft.com/office/drawing/2014/main" id="{6B28D611-63EF-E456-BED4-6DCA3E9F7889}"/>
              </a:ext>
            </a:extLst>
          </p:cNvPr>
          <p:cNvSpPr/>
          <p:nvPr/>
        </p:nvSpPr>
        <p:spPr>
          <a:xfrm>
            <a:off x="3837454" y="950137"/>
            <a:ext cx="3426624" cy="614615"/>
          </a:xfrm>
          <a:prstGeom prst="wedgeRectCallout">
            <a:avLst>
              <a:gd name="adj1" fmla="val 2012"/>
              <a:gd name="adj2" fmla="val 363116"/>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Calibri" panose="020F0502020204030204" pitchFamily="34" charset="0"/>
                <a:cs typeface="Calibri" panose="020F0502020204030204" pitchFamily="34" charset="0"/>
              </a:rPr>
              <a:t>Easy if there is a single table that is sufficient to answer the question </a:t>
            </a:r>
          </a:p>
        </p:txBody>
      </p:sp>
      <p:sp>
        <p:nvSpPr>
          <p:cNvPr id="8" name="Speech Bubble: Rectangle 7">
            <a:extLst>
              <a:ext uri="{FF2B5EF4-FFF2-40B4-BE49-F238E27FC236}">
                <a16:creationId xmlns:a16="http://schemas.microsoft.com/office/drawing/2014/main" id="{C58E66A2-D69B-1B55-738D-ADCEFF922FDF}"/>
              </a:ext>
            </a:extLst>
          </p:cNvPr>
          <p:cNvSpPr/>
          <p:nvPr/>
        </p:nvSpPr>
        <p:spPr>
          <a:xfrm>
            <a:off x="4763545" y="1921618"/>
            <a:ext cx="2205303" cy="825470"/>
          </a:xfrm>
          <a:prstGeom prst="wedgeRectCallout">
            <a:avLst>
              <a:gd name="adj1" fmla="val 113451"/>
              <a:gd name="adj2" fmla="val 48386"/>
            </a:avLst>
          </a:prstGeom>
          <a:solidFill>
            <a:schemeClr val="bg1">
              <a:lumMod val="8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Calibri" panose="020F0502020204030204" pitchFamily="34" charset="0"/>
                <a:cs typeface="Calibri" panose="020F0502020204030204" pitchFamily="34" charset="0"/>
              </a:rPr>
              <a:t>Understand the data organization process</a:t>
            </a:r>
          </a:p>
        </p:txBody>
      </p:sp>
      <p:sp>
        <p:nvSpPr>
          <p:cNvPr id="4" name="Slide Number Placeholder 3">
            <a:extLst>
              <a:ext uri="{FF2B5EF4-FFF2-40B4-BE49-F238E27FC236}">
                <a16:creationId xmlns:a16="http://schemas.microsoft.com/office/drawing/2014/main" id="{B79D1C3C-7B93-8532-7EA8-231216FCC524}"/>
              </a:ext>
            </a:extLst>
          </p:cNvPr>
          <p:cNvSpPr>
            <a:spLocks noGrp="1"/>
          </p:cNvSpPr>
          <p:nvPr>
            <p:ph type="sldNum" sz="quarter" idx="11"/>
          </p:nvPr>
        </p:nvSpPr>
        <p:spPr/>
        <p:txBody>
          <a:bodyPr/>
          <a:lstStyle/>
          <a:p>
            <a:fld id="{BDF588C3-71D6-5D45-B118-1C664482E1C2}" type="slidenum">
              <a:rPr lang="en-US" smtClean="0"/>
              <a:t>11</a:t>
            </a:fld>
            <a:endParaRPr lang="en-US"/>
          </a:p>
        </p:txBody>
      </p:sp>
      <p:sp>
        <p:nvSpPr>
          <p:cNvPr id="10" name="TextBox 9">
            <a:extLst>
              <a:ext uri="{FF2B5EF4-FFF2-40B4-BE49-F238E27FC236}">
                <a16:creationId xmlns:a16="http://schemas.microsoft.com/office/drawing/2014/main" id="{1DC9B61C-58E8-6F88-440F-8259268AE15A}"/>
              </a:ext>
            </a:extLst>
          </p:cNvPr>
          <p:cNvSpPr txBox="1"/>
          <p:nvPr/>
        </p:nvSpPr>
        <p:spPr>
          <a:xfrm>
            <a:off x="143351" y="5262784"/>
            <a:ext cx="4281249" cy="584775"/>
          </a:xfrm>
          <a:prstGeom prst="rect">
            <a:avLst/>
          </a:prstGeom>
          <a:solidFill>
            <a:schemeClr val="bg1">
              <a:lumMod val="95000"/>
            </a:schemeClr>
          </a:solidFill>
          <a:ln>
            <a:solidFill>
              <a:schemeClr val="accent1"/>
            </a:solidFill>
          </a:ln>
        </p:spPr>
        <p:txBody>
          <a:bodyPr wrap="square">
            <a:spAutoFit/>
          </a:bodyPr>
          <a:lstStyle/>
          <a:p>
            <a:r>
              <a:rPr lang="en-US" sz="1600" dirty="0"/>
              <a:t>Chen, Zhang, &amp; Roth, </a:t>
            </a:r>
            <a:r>
              <a:rPr lang="en-US" sz="1600" dirty="0">
                <a:hlinkClick r:id="rId3"/>
              </a:rPr>
              <a:t>Join-Aware Multi-Table Retrieval</a:t>
            </a:r>
            <a:r>
              <a:rPr lang="en-US" sz="1600" dirty="0"/>
              <a:t> (ACL’24): </a:t>
            </a:r>
          </a:p>
        </p:txBody>
      </p:sp>
      <p:sp>
        <p:nvSpPr>
          <p:cNvPr id="11" name="TextBox 10">
            <a:extLst>
              <a:ext uri="{FF2B5EF4-FFF2-40B4-BE49-F238E27FC236}">
                <a16:creationId xmlns:a16="http://schemas.microsoft.com/office/drawing/2014/main" id="{63A2DA59-806D-5502-5D29-BF1D7B783BC2}"/>
              </a:ext>
            </a:extLst>
          </p:cNvPr>
          <p:cNvSpPr txBox="1"/>
          <p:nvPr/>
        </p:nvSpPr>
        <p:spPr>
          <a:xfrm>
            <a:off x="121543" y="5932839"/>
            <a:ext cx="4303057" cy="830997"/>
          </a:xfrm>
          <a:prstGeom prst="rect">
            <a:avLst/>
          </a:prstGeom>
          <a:solidFill>
            <a:schemeClr val="bg1">
              <a:lumMod val="95000"/>
            </a:schemeClr>
          </a:solidFill>
          <a:ln>
            <a:solidFill>
              <a:srgbClr val="3366CC"/>
            </a:solidFill>
          </a:ln>
        </p:spPr>
        <p:txBody>
          <a:bodyPr wrap="square">
            <a:spAutoFit/>
          </a:bodyPr>
          <a:lstStyle/>
          <a:p>
            <a:r>
              <a:rPr lang="en-US" sz="1600" dirty="0">
                <a:cs typeface="Calibri" panose="020F0502020204030204" pitchFamily="34" charset="0"/>
              </a:rPr>
              <a:t>Chen et al. (ACL, 2025): </a:t>
            </a:r>
            <a:r>
              <a:rPr lang="en-US" sz="1600" dirty="0">
                <a:solidFill>
                  <a:srgbClr val="3366CC"/>
                </a:solidFill>
                <a:cs typeface="Calibri" panose="020F0502020204030204" pitchFamily="34" charset="0"/>
              </a:rPr>
              <a:t>Can we Retrieve Everything All at Once? ARM: An Alignment-Oriented LLM-based Retrieval Method</a:t>
            </a:r>
          </a:p>
        </p:txBody>
      </p:sp>
      <p:pic>
        <p:nvPicPr>
          <p:cNvPr id="13" name="Picture 12">
            <a:extLst>
              <a:ext uri="{FF2B5EF4-FFF2-40B4-BE49-F238E27FC236}">
                <a16:creationId xmlns:a16="http://schemas.microsoft.com/office/drawing/2014/main" id="{8F67D5F7-FBE5-B536-A015-7E122287CA17}"/>
              </a:ext>
            </a:extLst>
          </p:cNvPr>
          <p:cNvPicPr>
            <a:picLocks noChangeAspect="1"/>
          </p:cNvPicPr>
          <p:nvPr/>
        </p:nvPicPr>
        <p:blipFill>
          <a:blip r:embed="rId4"/>
          <a:stretch>
            <a:fillRect/>
          </a:stretch>
        </p:blipFill>
        <p:spPr>
          <a:xfrm>
            <a:off x="1197808" y="1785787"/>
            <a:ext cx="2150526" cy="1089600"/>
          </a:xfrm>
          <a:prstGeom prst="rect">
            <a:avLst/>
          </a:prstGeom>
          <a:ln w="28575">
            <a:solidFill>
              <a:srgbClr val="478FE1"/>
            </a:solidFill>
          </a:ln>
        </p:spPr>
      </p:pic>
      <p:pic>
        <p:nvPicPr>
          <p:cNvPr id="17" name="Picture 16">
            <a:extLst>
              <a:ext uri="{FF2B5EF4-FFF2-40B4-BE49-F238E27FC236}">
                <a16:creationId xmlns:a16="http://schemas.microsoft.com/office/drawing/2014/main" id="{26F91C5B-FE20-B038-0411-311887426DE2}"/>
              </a:ext>
            </a:extLst>
          </p:cNvPr>
          <p:cNvPicPr>
            <a:picLocks noChangeAspect="1"/>
          </p:cNvPicPr>
          <p:nvPr/>
        </p:nvPicPr>
        <p:blipFill>
          <a:blip r:embed="rId5"/>
          <a:stretch>
            <a:fillRect/>
          </a:stretch>
        </p:blipFill>
        <p:spPr>
          <a:xfrm>
            <a:off x="101749" y="1883871"/>
            <a:ext cx="4538381" cy="893433"/>
          </a:xfrm>
          <a:prstGeom prst="rect">
            <a:avLst/>
          </a:prstGeom>
          <a:ln w="28575">
            <a:solidFill>
              <a:srgbClr val="478FE1"/>
            </a:solidFill>
          </a:ln>
        </p:spPr>
      </p:pic>
    </p:spTree>
    <p:extLst>
      <p:ext uri="{BB962C8B-B14F-4D97-AF65-F5344CB8AC3E}">
        <p14:creationId xmlns:p14="http://schemas.microsoft.com/office/powerpoint/2010/main" val="25328532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500"/>
                                  </p:stCondLst>
                                  <p:childTnLst>
                                    <p:set>
                                      <p:cBhvr>
                                        <p:cTn id="2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6" grpId="0" animBg="1"/>
      <p:bldP spid="7" grpId="0" animBg="1"/>
      <p:bldP spid="5" grpId="0" animBg="1"/>
      <p:bldP spid="8"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CB780F-7D01-6E2E-333B-17DBA1CE4AB7}"/>
              </a:ext>
            </a:extLst>
          </p:cNvPr>
          <p:cNvPicPr>
            <a:picLocks noChangeAspect="1"/>
          </p:cNvPicPr>
          <p:nvPr/>
        </p:nvPicPr>
        <p:blipFill>
          <a:blip r:embed="rId4"/>
          <a:stretch>
            <a:fillRect/>
          </a:stretch>
        </p:blipFill>
        <p:spPr>
          <a:xfrm>
            <a:off x="129822" y="1523996"/>
            <a:ext cx="5966178" cy="2254031"/>
          </a:xfrm>
          <a:prstGeom prst="rect">
            <a:avLst/>
          </a:prstGeom>
        </p:spPr>
      </p:pic>
      <p:sp>
        <p:nvSpPr>
          <p:cNvPr id="4" name="TextBox 3">
            <a:extLst>
              <a:ext uri="{FF2B5EF4-FFF2-40B4-BE49-F238E27FC236}">
                <a16:creationId xmlns:a16="http://schemas.microsoft.com/office/drawing/2014/main" id="{2F962959-0445-D269-A269-31235450AC4B}"/>
              </a:ext>
            </a:extLst>
          </p:cNvPr>
          <p:cNvSpPr txBox="1"/>
          <p:nvPr/>
        </p:nvSpPr>
        <p:spPr>
          <a:xfrm>
            <a:off x="395111" y="965815"/>
            <a:ext cx="11401778" cy="369332"/>
          </a:xfrm>
          <a:prstGeom prst="rect">
            <a:avLst/>
          </a:prstGeom>
          <a:solidFill>
            <a:schemeClr val="bg1">
              <a:lumMod val="85000"/>
            </a:schemeClr>
          </a:solidFill>
          <a:ln>
            <a:solidFill>
              <a:srgbClr val="3366CC"/>
            </a:solidFill>
          </a:ln>
        </p:spPr>
        <p:txBody>
          <a:bodyPr wrap="square" rtlCol="0">
            <a:spAutoFit/>
          </a:bodyPr>
          <a:lstStyle/>
          <a:p>
            <a:pPr algn="ctr"/>
            <a:r>
              <a:rPr lang="en-US" dirty="0">
                <a:cs typeface="Calibri" panose="020F0502020204030204" pitchFamily="34" charset="0"/>
              </a:rPr>
              <a:t>What is the </a:t>
            </a:r>
            <a:r>
              <a:rPr lang="en-US" dirty="0">
                <a:solidFill>
                  <a:schemeClr val="accent2"/>
                </a:solidFill>
                <a:cs typeface="Calibri" panose="020F0502020204030204" pitchFamily="34" charset="0"/>
              </a:rPr>
              <a:t>highest eligible free rate for K-12 students </a:t>
            </a:r>
            <a:r>
              <a:rPr lang="en-US" dirty="0">
                <a:cs typeface="Calibri" panose="020F0502020204030204" pitchFamily="34" charset="0"/>
              </a:rPr>
              <a:t>in the schools in the </a:t>
            </a:r>
            <a:r>
              <a:rPr lang="en-US" dirty="0">
                <a:solidFill>
                  <a:schemeClr val="accent5"/>
                </a:solidFill>
                <a:cs typeface="Calibri" panose="020F0502020204030204" pitchFamily="34" charset="0"/>
              </a:rPr>
              <a:t>most populous county in California</a:t>
            </a:r>
            <a:r>
              <a:rPr lang="en-US" dirty="0">
                <a:cs typeface="Calibri" panose="020F0502020204030204" pitchFamily="34" charset="0"/>
              </a:rPr>
              <a:t>?</a:t>
            </a:r>
          </a:p>
        </p:txBody>
      </p:sp>
      <p:pic>
        <p:nvPicPr>
          <p:cNvPr id="5" name="Picture 4">
            <a:extLst>
              <a:ext uri="{FF2B5EF4-FFF2-40B4-BE49-F238E27FC236}">
                <a16:creationId xmlns:a16="http://schemas.microsoft.com/office/drawing/2014/main" id="{3CB4A9E9-6AA7-0A19-0452-7E266AB010FB}"/>
              </a:ext>
            </a:extLst>
          </p:cNvPr>
          <p:cNvPicPr>
            <a:picLocks noChangeAspect="1"/>
          </p:cNvPicPr>
          <p:nvPr/>
        </p:nvPicPr>
        <p:blipFill>
          <a:blip r:embed="rId5"/>
          <a:stretch>
            <a:fillRect/>
          </a:stretch>
        </p:blipFill>
        <p:spPr>
          <a:xfrm>
            <a:off x="6205657" y="1645914"/>
            <a:ext cx="5828299" cy="2010194"/>
          </a:xfrm>
          <a:prstGeom prst="rect">
            <a:avLst/>
          </a:prstGeom>
        </p:spPr>
      </p:pic>
      <p:sp>
        <p:nvSpPr>
          <p:cNvPr id="7" name="Rounded Rectangle 6">
            <a:extLst>
              <a:ext uri="{FF2B5EF4-FFF2-40B4-BE49-F238E27FC236}">
                <a16:creationId xmlns:a16="http://schemas.microsoft.com/office/drawing/2014/main" id="{B4AA8B3C-7773-7C03-7281-01EE760B5B9F}"/>
              </a:ext>
            </a:extLst>
          </p:cNvPr>
          <p:cNvSpPr/>
          <p:nvPr/>
        </p:nvSpPr>
        <p:spPr>
          <a:xfrm>
            <a:off x="5147733" y="1873951"/>
            <a:ext cx="699911" cy="620889"/>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panose="020F0502020204030204" pitchFamily="34" charset="0"/>
            </a:endParaRPr>
          </a:p>
        </p:txBody>
      </p:sp>
      <p:sp>
        <p:nvSpPr>
          <p:cNvPr id="8" name="Rounded Rectangle 7">
            <a:extLst>
              <a:ext uri="{FF2B5EF4-FFF2-40B4-BE49-F238E27FC236}">
                <a16:creationId xmlns:a16="http://schemas.microsoft.com/office/drawing/2014/main" id="{4508D418-3D07-E920-5B52-3453F972B036}"/>
              </a:ext>
            </a:extLst>
          </p:cNvPr>
          <p:cNvSpPr/>
          <p:nvPr/>
        </p:nvSpPr>
        <p:spPr>
          <a:xfrm>
            <a:off x="6423378" y="1783640"/>
            <a:ext cx="5294490" cy="400755"/>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panose="020F0502020204030204" pitchFamily="34" charset="0"/>
            </a:endParaRPr>
          </a:p>
        </p:txBody>
      </p:sp>
      <p:sp>
        <p:nvSpPr>
          <p:cNvPr id="2" name="TextBox 1">
            <a:extLst>
              <a:ext uri="{FF2B5EF4-FFF2-40B4-BE49-F238E27FC236}">
                <a16:creationId xmlns:a16="http://schemas.microsoft.com/office/drawing/2014/main" id="{0CBB0847-6604-74D8-882F-54F79AE4A5A1}"/>
              </a:ext>
            </a:extLst>
          </p:cNvPr>
          <p:cNvSpPr txBox="1"/>
          <p:nvPr/>
        </p:nvSpPr>
        <p:spPr>
          <a:xfrm>
            <a:off x="2506737" y="3974536"/>
            <a:ext cx="7178525" cy="646331"/>
          </a:xfrm>
          <a:prstGeom prst="rect">
            <a:avLst/>
          </a:prstGeom>
          <a:solidFill>
            <a:schemeClr val="bg1">
              <a:lumMod val="85000"/>
            </a:schemeClr>
          </a:solidFill>
          <a:ln>
            <a:solidFill>
              <a:srgbClr val="3366CC"/>
            </a:solidFill>
          </a:ln>
        </p:spPr>
        <p:txBody>
          <a:bodyPr wrap="square" rtlCol="0">
            <a:spAutoFit/>
          </a:bodyPr>
          <a:lstStyle/>
          <a:p>
            <a:pPr algn="ctr"/>
            <a:r>
              <a:rPr lang="en-US" dirty="0">
                <a:cs typeface="Calibri" panose="020F0502020204030204" pitchFamily="34" charset="0"/>
              </a:rPr>
              <a:t>The table and document do not share overlapping information</a:t>
            </a:r>
          </a:p>
          <a:p>
            <a:pPr algn="ctr"/>
            <a:r>
              <a:rPr lang="en-US" dirty="0">
                <a:cs typeface="Calibri" panose="020F0502020204030204" pitchFamily="34" charset="0"/>
                <a:sym typeface="Wingdings" pitchFamily="2" charset="2"/>
              </a:rPr>
              <a:t> cannot be connected to answer the user question!</a:t>
            </a:r>
            <a:endParaRPr lang="en-US" dirty="0">
              <a:cs typeface="Calibri" panose="020F0502020204030204" pitchFamily="34" charset="0"/>
            </a:endParaRPr>
          </a:p>
        </p:txBody>
      </p:sp>
      <p:sp>
        <p:nvSpPr>
          <p:cNvPr id="6" name="Title 1">
            <a:extLst>
              <a:ext uri="{FF2B5EF4-FFF2-40B4-BE49-F238E27FC236}">
                <a16:creationId xmlns:a16="http://schemas.microsoft.com/office/drawing/2014/main" id="{B5E703AA-5CD1-19BF-D0E4-B6A3C7ADDB6B}"/>
              </a:ext>
            </a:extLst>
          </p:cNvPr>
          <p:cNvSpPr>
            <a:spLocks noGrp="1"/>
          </p:cNvSpPr>
          <p:nvPr>
            <p:ph type="title"/>
          </p:nvPr>
        </p:nvSpPr>
        <p:spPr>
          <a:xfrm>
            <a:off x="457200" y="206829"/>
            <a:ext cx="9880600" cy="533400"/>
          </a:xfrm>
        </p:spPr>
        <p:txBody>
          <a:bodyPr/>
          <a:lstStyle/>
          <a:p>
            <a:r>
              <a:rPr lang="en-US" sz="3600" dirty="0"/>
              <a:t>Information &amp; Structural Alignment </a:t>
            </a:r>
          </a:p>
        </p:txBody>
      </p:sp>
      <p:sp>
        <p:nvSpPr>
          <p:cNvPr id="10" name="Rectangle: Rounded Corners 9">
            <a:extLst>
              <a:ext uri="{FF2B5EF4-FFF2-40B4-BE49-F238E27FC236}">
                <a16:creationId xmlns:a16="http://schemas.microsoft.com/office/drawing/2014/main" id="{C22A5B04-135D-05F5-B850-A3D851D3680E}"/>
              </a:ext>
            </a:extLst>
          </p:cNvPr>
          <p:cNvSpPr/>
          <p:nvPr/>
        </p:nvSpPr>
        <p:spPr>
          <a:xfrm>
            <a:off x="378620" y="1943100"/>
            <a:ext cx="778492" cy="551740"/>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highlight>
                <a:srgbClr val="FF0000"/>
              </a:highlight>
              <a:latin typeface="Calibri" panose="020F0502020204030204" pitchFamily="34" charset="0"/>
              <a:ea typeface="Calibri" panose="020F0502020204030204" pitchFamily="34" charset="0"/>
              <a:cs typeface="Calibri" panose="020F0502020204030204" pitchFamily="34" charset="0"/>
            </a:endParaRPr>
          </a:p>
        </p:txBody>
      </p:sp>
      <p:sp>
        <p:nvSpPr>
          <p:cNvPr id="9" name="Slide Number Placeholder 8">
            <a:extLst>
              <a:ext uri="{FF2B5EF4-FFF2-40B4-BE49-F238E27FC236}">
                <a16:creationId xmlns:a16="http://schemas.microsoft.com/office/drawing/2014/main" id="{25B8B9D5-3534-B054-4562-3F4993E2A123}"/>
              </a:ext>
            </a:extLst>
          </p:cNvPr>
          <p:cNvSpPr>
            <a:spLocks noGrp="1"/>
          </p:cNvSpPr>
          <p:nvPr>
            <p:ph type="sldNum" sz="quarter" idx="11"/>
          </p:nvPr>
        </p:nvSpPr>
        <p:spPr/>
        <p:txBody>
          <a:bodyPr/>
          <a:lstStyle/>
          <a:p>
            <a:fld id="{BDF588C3-71D6-5D45-B118-1C664482E1C2}" type="slidenum">
              <a:rPr lang="en-US" smtClean="0"/>
              <a:t>12</a:t>
            </a:fld>
            <a:endParaRPr lang="en-US"/>
          </a:p>
        </p:txBody>
      </p:sp>
    </p:spTree>
    <p:custDataLst>
      <p:tags r:id="rId1"/>
    </p:custDataLst>
    <p:extLst>
      <p:ext uri="{BB962C8B-B14F-4D97-AF65-F5344CB8AC3E}">
        <p14:creationId xmlns:p14="http://schemas.microsoft.com/office/powerpoint/2010/main" val="2173137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CB780F-7D01-6E2E-333B-17DBA1CE4AB7}"/>
              </a:ext>
            </a:extLst>
          </p:cNvPr>
          <p:cNvPicPr>
            <a:picLocks noChangeAspect="1"/>
          </p:cNvPicPr>
          <p:nvPr/>
        </p:nvPicPr>
        <p:blipFill>
          <a:blip r:embed="rId3"/>
          <a:stretch>
            <a:fillRect/>
          </a:stretch>
        </p:blipFill>
        <p:spPr>
          <a:xfrm>
            <a:off x="129822" y="1523996"/>
            <a:ext cx="5966178" cy="2254031"/>
          </a:xfrm>
          <a:prstGeom prst="rect">
            <a:avLst/>
          </a:prstGeom>
        </p:spPr>
      </p:pic>
      <p:pic>
        <p:nvPicPr>
          <p:cNvPr id="5" name="Picture 4">
            <a:extLst>
              <a:ext uri="{FF2B5EF4-FFF2-40B4-BE49-F238E27FC236}">
                <a16:creationId xmlns:a16="http://schemas.microsoft.com/office/drawing/2014/main" id="{3CB4A9E9-6AA7-0A19-0452-7E266AB010FB}"/>
              </a:ext>
            </a:extLst>
          </p:cNvPr>
          <p:cNvPicPr>
            <a:picLocks noChangeAspect="1"/>
          </p:cNvPicPr>
          <p:nvPr/>
        </p:nvPicPr>
        <p:blipFill>
          <a:blip r:embed="rId4"/>
          <a:stretch>
            <a:fillRect/>
          </a:stretch>
        </p:blipFill>
        <p:spPr>
          <a:xfrm>
            <a:off x="6205657" y="1645914"/>
            <a:ext cx="5828299" cy="2010194"/>
          </a:xfrm>
          <a:prstGeom prst="rect">
            <a:avLst/>
          </a:prstGeom>
        </p:spPr>
      </p:pic>
      <p:sp>
        <p:nvSpPr>
          <p:cNvPr id="7" name="Rounded Rectangle 6">
            <a:extLst>
              <a:ext uri="{FF2B5EF4-FFF2-40B4-BE49-F238E27FC236}">
                <a16:creationId xmlns:a16="http://schemas.microsoft.com/office/drawing/2014/main" id="{B4AA8B3C-7773-7C03-7281-01EE760B5B9F}"/>
              </a:ext>
            </a:extLst>
          </p:cNvPr>
          <p:cNvSpPr/>
          <p:nvPr/>
        </p:nvSpPr>
        <p:spPr>
          <a:xfrm>
            <a:off x="5147733" y="1873951"/>
            <a:ext cx="699911" cy="620889"/>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panose="020F0502020204030204" pitchFamily="34" charset="0"/>
            </a:endParaRPr>
          </a:p>
        </p:txBody>
      </p:sp>
      <p:sp>
        <p:nvSpPr>
          <p:cNvPr id="8" name="Rounded Rectangle 7">
            <a:extLst>
              <a:ext uri="{FF2B5EF4-FFF2-40B4-BE49-F238E27FC236}">
                <a16:creationId xmlns:a16="http://schemas.microsoft.com/office/drawing/2014/main" id="{4508D418-3D07-E920-5B52-3453F972B036}"/>
              </a:ext>
            </a:extLst>
          </p:cNvPr>
          <p:cNvSpPr/>
          <p:nvPr/>
        </p:nvSpPr>
        <p:spPr>
          <a:xfrm>
            <a:off x="6423378" y="1783640"/>
            <a:ext cx="5294490" cy="400755"/>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panose="020F0502020204030204" pitchFamily="34" charset="0"/>
            </a:endParaRPr>
          </a:p>
        </p:txBody>
      </p:sp>
      <p:pic>
        <p:nvPicPr>
          <p:cNvPr id="6" name="Picture 5">
            <a:extLst>
              <a:ext uri="{FF2B5EF4-FFF2-40B4-BE49-F238E27FC236}">
                <a16:creationId xmlns:a16="http://schemas.microsoft.com/office/drawing/2014/main" id="{0501D33C-2501-5DB5-0F58-8752C74C8463}"/>
              </a:ext>
            </a:extLst>
          </p:cNvPr>
          <p:cNvPicPr>
            <a:picLocks noChangeAspect="1"/>
          </p:cNvPicPr>
          <p:nvPr/>
        </p:nvPicPr>
        <p:blipFill>
          <a:blip r:embed="rId5"/>
          <a:stretch>
            <a:fillRect/>
          </a:stretch>
        </p:blipFill>
        <p:spPr>
          <a:xfrm>
            <a:off x="174978" y="4252161"/>
            <a:ext cx="5966178" cy="2168897"/>
          </a:xfrm>
          <a:prstGeom prst="rect">
            <a:avLst/>
          </a:prstGeom>
        </p:spPr>
      </p:pic>
      <p:pic>
        <p:nvPicPr>
          <p:cNvPr id="9" name="Picture 8">
            <a:extLst>
              <a:ext uri="{FF2B5EF4-FFF2-40B4-BE49-F238E27FC236}">
                <a16:creationId xmlns:a16="http://schemas.microsoft.com/office/drawing/2014/main" id="{28751DCA-45E4-8F83-6715-857C5D5AD682}"/>
              </a:ext>
            </a:extLst>
          </p:cNvPr>
          <p:cNvPicPr>
            <a:picLocks noChangeAspect="1"/>
          </p:cNvPicPr>
          <p:nvPr/>
        </p:nvPicPr>
        <p:blipFill>
          <a:blip r:embed="rId6"/>
          <a:stretch>
            <a:fillRect/>
          </a:stretch>
        </p:blipFill>
        <p:spPr>
          <a:xfrm>
            <a:off x="6558845" y="4252161"/>
            <a:ext cx="4930422" cy="2138570"/>
          </a:xfrm>
          <a:prstGeom prst="rect">
            <a:avLst/>
          </a:prstGeom>
        </p:spPr>
      </p:pic>
      <p:cxnSp>
        <p:nvCxnSpPr>
          <p:cNvPr id="11" name="Curved Connector 10">
            <a:extLst>
              <a:ext uri="{FF2B5EF4-FFF2-40B4-BE49-F238E27FC236}">
                <a16:creationId xmlns:a16="http://schemas.microsoft.com/office/drawing/2014/main" id="{E8ED31E5-7BFD-099F-54D9-5B243FD18F10}"/>
              </a:ext>
            </a:extLst>
          </p:cNvPr>
          <p:cNvCxnSpPr>
            <a:cxnSpLocks/>
          </p:cNvCxnSpPr>
          <p:nvPr/>
        </p:nvCxnSpPr>
        <p:spPr>
          <a:xfrm rot="16200000" flipH="1">
            <a:off x="368299" y="2973210"/>
            <a:ext cx="2923823" cy="1696157"/>
          </a:xfrm>
          <a:prstGeom prst="curvedConnector3">
            <a:avLst>
              <a:gd name="adj1" fmla="val 62205"/>
            </a:avLst>
          </a:prstGeom>
          <a:ln w="28575">
            <a:prstDash val="lgDash"/>
          </a:ln>
        </p:spPr>
        <p:style>
          <a:lnRef idx="1">
            <a:schemeClr val="accent6"/>
          </a:lnRef>
          <a:fillRef idx="0">
            <a:schemeClr val="accent6"/>
          </a:fillRef>
          <a:effectRef idx="0">
            <a:schemeClr val="accent6"/>
          </a:effectRef>
          <a:fontRef idx="minor">
            <a:schemeClr val="tx1"/>
          </a:fontRef>
        </p:style>
      </p:cxnSp>
      <p:sp>
        <p:nvSpPr>
          <p:cNvPr id="21" name="Freeform 20">
            <a:extLst>
              <a:ext uri="{FF2B5EF4-FFF2-40B4-BE49-F238E27FC236}">
                <a16:creationId xmlns:a16="http://schemas.microsoft.com/office/drawing/2014/main" id="{716716A8-8A81-D2FD-68FA-D3E62E000E66}"/>
              </a:ext>
            </a:extLst>
          </p:cNvPr>
          <p:cNvSpPr/>
          <p:nvPr/>
        </p:nvSpPr>
        <p:spPr>
          <a:xfrm>
            <a:off x="1941689" y="4729535"/>
            <a:ext cx="4989689" cy="553666"/>
          </a:xfrm>
          <a:custGeom>
            <a:avLst/>
            <a:gdLst>
              <a:gd name="connsiteX0" fmla="*/ 0 w 4989689"/>
              <a:gd name="connsiteY0" fmla="*/ 553666 h 553666"/>
              <a:gd name="connsiteX1" fmla="*/ 3070578 w 4989689"/>
              <a:gd name="connsiteY1" fmla="*/ 510 h 553666"/>
              <a:gd name="connsiteX2" fmla="*/ 4989689 w 4989689"/>
              <a:gd name="connsiteY2" fmla="*/ 474644 h 553666"/>
            </a:gdLst>
            <a:ahLst/>
            <a:cxnLst>
              <a:cxn ang="0">
                <a:pos x="connsiteX0" y="connsiteY0"/>
              </a:cxn>
              <a:cxn ang="0">
                <a:pos x="connsiteX1" y="connsiteY1"/>
              </a:cxn>
              <a:cxn ang="0">
                <a:pos x="connsiteX2" y="connsiteY2"/>
              </a:cxn>
            </a:cxnLst>
            <a:rect l="l" t="t" r="r" b="b"/>
            <a:pathLst>
              <a:path w="4989689" h="553666">
                <a:moveTo>
                  <a:pt x="0" y="553666"/>
                </a:moveTo>
                <a:cubicBezTo>
                  <a:pt x="1119481" y="283673"/>
                  <a:pt x="2238963" y="13680"/>
                  <a:pt x="3070578" y="510"/>
                </a:cubicBezTo>
                <a:cubicBezTo>
                  <a:pt x="3902193" y="-12660"/>
                  <a:pt x="4445941" y="230992"/>
                  <a:pt x="4989689" y="474644"/>
                </a:cubicBezTo>
              </a:path>
            </a:pathLst>
          </a:custGeom>
          <a:ln>
            <a:prstDash val="lgDash"/>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dirty="0">
              <a:cs typeface="Calibri" panose="020F0502020204030204" pitchFamily="34" charset="0"/>
            </a:endParaRPr>
          </a:p>
        </p:txBody>
      </p:sp>
      <p:cxnSp>
        <p:nvCxnSpPr>
          <p:cNvPr id="22" name="Curved Connector 21">
            <a:extLst>
              <a:ext uri="{FF2B5EF4-FFF2-40B4-BE49-F238E27FC236}">
                <a16:creationId xmlns:a16="http://schemas.microsoft.com/office/drawing/2014/main" id="{004C46DF-9D0A-671B-0FF4-38B545C0AF78}"/>
              </a:ext>
            </a:extLst>
          </p:cNvPr>
          <p:cNvCxnSpPr>
            <a:cxnSpLocks/>
          </p:cNvCxnSpPr>
          <p:nvPr/>
        </p:nvCxnSpPr>
        <p:spPr>
          <a:xfrm rot="5400000">
            <a:off x="7906398" y="3432617"/>
            <a:ext cx="2483673" cy="1075268"/>
          </a:xfrm>
          <a:prstGeom prst="curvedConnector3">
            <a:avLst>
              <a:gd name="adj1" fmla="val 61225"/>
            </a:avLst>
          </a:prstGeom>
          <a:ln w="28575">
            <a:prstDash val="lgDash"/>
          </a:ln>
        </p:spPr>
        <p:style>
          <a:lnRef idx="1">
            <a:schemeClr val="accent6"/>
          </a:lnRef>
          <a:fillRef idx="0">
            <a:schemeClr val="accent6"/>
          </a:fillRef>
          <a:effectRef idx="0">
            <a:schemeClr val="accent6"/>
          </a:effectRef>
          <a:fontRef idx="minor">
            <a:schemeClr val="tx1"/>
          </a:fontRef>
        </p:style>
      </p:cxnSp>
      <p:sp>
        <p:nvSpPr>
          <p:cNvPr id="26" name="TextBox 25">
            <a:extLst>
              <a:ext uri="{FF2B5EF4-FFF2-40B4-BE49-F238E27FC236}">
                <a16:creationId xmlns:a16="http://schemas.microsoft.com/office/drawing/2014/main" id="{7ADD814D-CBC5-E71B-B0D5-BE00B57D03C1}"/>
              </a:ext>
            </a:extLst>
          </p:cNvPr>
          <p:cNvSpPr txBox="1"/>
          <p:nvPr/>
        </p:nvSpPr>
        <p:spPr>
          <a:xfrm>
            <a:off x="1552947" y="3821288"/>
            <a:ext cx="9086107" cy="369332"/>
          </a:xfrm>
          <a:prstGeom prst="rect">
            <a:avLst/>
          </a:prstGeom>
          <a:solidFill>
            <a:schemeClr val="bg1">
              <a:lumMod val="85000"/>
            </a:schemeClr>
          </a:solidFill>
          <a:ln>
            <a:solidFill>
              <a:srgbClr val="3366CC"/>
            </a:solidFill>
          </a:ln>
        </p:spPr>
        <p:txBody>
          <a:bodyPr wrap="square" rtlCol="0">
            <a:spAutoFit/>
          </a:bodyPr>
          <a:lstStyle/>
          <a:p>
            <a:pPr algn="ctr"/>
            <a:r>
              <a:rPr lang="en-US" b="1" dirty="0">
                <a:cs typeface="Calibri" panose="020F0502020204030204" pitchFamily="34" charset="0"/>
              </a:rPr>
              <a:t>Tables that are not explicitly mentioned in the user query but are essential l for connections!</a:t>
            </a:r>
          </a:p>
        </p:txBody>
      </p:sp>
      <p:sp>
        <p:nvSpPr>
          <p:cNvPr id="10" name="TextBox 9">
            <a:extLst>
              <a:ext uri="{FF2B5EF4-FFF2-40B4-BE49-F238E27FC236}">
                <a16:creationId xmlns:a16="http://schemas.microsoft.com/office/drawing/2014/main" id="{C641C458-95DC-96AF-764A-EAC1DF4D7545}"/>
              </a:ext>
            </a:extLst>
          </p:cNvPr>
          <p:cNvSpPr txBox="1"/>
          <p:nvPr/>
        </p:nvSpPr>
        <p:spPr>
          <a:xfrm>
            <a:off x="395111" y="965815"/>
            <a:ext cx="11401778" cy="369332"/>
          </a:xfrm>
          <a:prstGeom prst="rect">
            <a:avLst/>
          </a:prstGeom>
          <a:solidFill>
            <a:schemeClr val="bg1">
              <a:lumMod val="85000"/>
            </a:schemeClr>
          </a:solidFill>
          <a:ln>
            <a:solidFill>
              <a:srgbClr val="3366CC"/>
            </a:solidFill>
          </a:ln>
        </p:spPr>
        <p:txBody>
          <a:bodyPr wrap="square" rtlCol="0">
            <a:spAutoFit/>
          </a:bodyPr>
          <a:lstStyle/>
          <a:p>
            <a:pPr algn="ctr"/>
            <a:r>
              <a:rPr lang="en-US" dirty="0">
                <a:cs typeface="Calibri" panose="020F0502020204030204" pitchFamily="34" charset="0"/>
              </a:rPr>
              <a:t>What is the </a:t>
            </a:r>
            <a:r>
              <a:rPr lang="en-US" dirty="0">
                <a:solidFill>
                  <a:schemeClr val="accent2"/>
                </a:solidFill>
                <a:cs typeface="Calibri" panose="020F0502020204030204" pitchFamily="34" charset="0"/>
              </a:rPr>
              <a:t>highest eligible free rate for K-12 students </a:t>
            </a:r>
            <a:r>
              <a:rPr lang="en-US" dirty="0">
                <a:cs typeface="Calibri" panose="020F0502020204030204" pitchFamily="34" charset="0"/>
              </a:rPr>
              <a:t>in the schools in the </a:t>
            </a:r>
            <a:r>
              <a:rPr lang="en-US" dirty="0">
                <a:solidFill>
                  <a:schemeClr val="accent5"/>
                </a:solidFill>
                <a:cs typeface="Calibri" panose="020F0502020204030204" pitchFamily="34" charset="0"/>
              </a:rPr>
              <a:t>most populous county in California</a:t>
            </a:r>
            <a:r>
              <a:rPr lang="en-US" dirty="0">
                <a:cs typeface="Calibri" panose="020F0502020204030204" pitchFamily="34" charset="0"/>
              </a:rPr>
              <a:t>?</a:t>
            </a:r>
          </a:p>
        </p:txBody>
      </p:sp>
      <p:sp>
        <p:nvSpPr>
          <p:cNvPr id="12" name="Title 1">
            <a:extLst>
              <a:ext uri="{FF2B5EF4-FFF2-40B4-BE49-F238E27FC236}">
                <a16:creationId xmlns:a16="http://schemas.microsoft.com/office/drawing/2014/main" id="{1E274C10-827F-682C-36DF-EF4A0C8643B7}"/>
              </a:ext>
            </a:extLst>
          </p:cNvPr>
          <p:cNvSpPr>
            <a:spLocks noGrp="1"/>
          </p:cNvSpPr>
          <p:nvPr>
            <p:ph type="title"/>
          </p:nvPr>
        </p:nvSpPr>
        <p:spPr>
          <a:xfrm>
            <a:off x="457200" y="206829"/>
            <a:ext cx="9880600" cy="533400"/>
          </a:xfrm>
        </p:spPr>
        <p:txBody>
          <a:bodyPr/>
          <a:lstStyle/>
          <a:p>
            <a:r>
              <a:rPr lang="en-US" sz="3600" dirty="0"/>
              <a:t>(2) Information &amp; Structural Alignment </a:t>
            </a:r>
          </a:p>
        </p:txBody>
      </p:sp>
      <p:sp>
        <p:nvSpPr>
          <p:cNvPr id="14" name="Rectangle: Rounded Corners 13">
            <a:extLst>
              <a:ext uri="{FF2B5EF4-FFF2-40B4-BE49-F238E27FC236}">
                <a16:creationId xmlns:a16="http://schemas.microsoft.com/office/drawing/2014/main" id="{37D8FE99-5D9E-E3F3-FF35-359CBE475A4B}"/>
              </a:ext>
            </a:extLst>
          </p:cNvPr>
          <p:cNvSpPr/>
          <p:nvPr/>
        </p:nvSpPr>
        <p:spPr>
          <a:xfrm>
            <a:off x="378620" y="1943100"/>
            <a:ext cx="778492" cy="551740"/>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highlight>
                <a:srgbClr val="FF0000"/>
              </a:highlight>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A0E15C3-2244-2D97-BAB3-B4C1C372E9B1}"/>
              </a:ext>
            </a:extLst>
          </p:cNvPr>
          <p:cNvSpPr>
            <a:spLocks noGrp="1"/>
          </p:cNvSpPr>
          <p:nvPr>
            <p:ph type="sldNum" sz="quarter" idx="11"/>
          </p:nvPr>
        </p:nvSpPr>
        <p:spPr/>
        <p:txBody>
          <a:bodyPr/>
          <a:lstStyle/>
          <a:p>
            <a:fld id="{BDF588C3-71D6-5D45-B118-1C664482E1C2}" type="slidenum">
              <a:rPr lang="en-US" smtClean="0"/>
              <a:t>13</a:t>
            </a:fld>
            <a:endParaRPr lang="en-US"/>
          </a:p>
        </p:txBody>
      </p:sp>
      <p:sp>
        <p:nvSpPr>
          <p:cNvPr id="4" name="TextBox 3">
            <a:extLst>
              <a:ext uri="{FF2B5EF4-FFF2-40B4-BE49-F238E27FC236}">
                <a16:creationId xmlns:a16="http://schemas.microsoft.com/office/drawing/2014/main" id="{C8E36879-3CB6-BA29-3E4B-B5CDBEBD9552}"/>
              </a:ext>
            </a:extLst>
          </p:cNvPr>
          <p:cNvSpPr txBox="1"/>
          <p:nvPr/>
        </p:nvSpPr>
        <p:spPr>
          <a:xfrm>
            <a:off x="3633907" y="6041636"/>
            <a:ext cx="5143499" cy="461665"/>
          </a:xfrm>
          <a:prstGeom prst="rect">
            <a:avLst/>
          </a:prstGeom>
          <a:solidFill>
            <a:schemeClr val="bg1">
              <a:lumMod val="95000"/>
            </a:schemeClr>
          </a:solidFill>
          <a:ln w="28575">
            <a:solidFill>
              <a:srgbClr val="FF0000"/>
            </a:solidFill>
          </a:ln>
        </p:spPr>
        <p:txBody>
          <a:bodyPr wrap="square" rtlCol="0">
            <a:spAutoFit/>
          </a:bodyPr>
          <a:lstStyle/>
          <a:p>
            <a:r>
              <a:rPr lang="en-US" sz="2400" dirty="0">
                <a:cs typeface="Calibri" panose="020F0502020204030204" pitchFamily="34" charset="0"/>
              </a:rPr>
              <a:t>Involves hypothesizing a KG at run time</a:t>
            </a:r>
            <a:endParaRPr lang="en-US" sz="2400" b="1" dirty="0">
              <a:cs typeface="Calibri" panose="020F0502020204030204" pitchFamily="34" charset="0"/>
            </a:endParaRPr>
          </a:p>
        </p:txBody>
      </p:sp>
    </p:spTree>
    <p:extLst>
      <p:ext uri="{BB962C8B-B14F-4D97-AF65-F5344CB8AC3E}">
        <p14:creationId xmlns:p14="http://schemas.microsoft.com/office/powerpoint/2010/main" val="19024542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EB12B-AD99-0056-7A2A-FEF2F7DA5EC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A2C3DDE-53A1-89D0-B3C7-24CF2E208893}"/>
              </a:ext>
            </a:extLst>
          </p:cNvPr>
          <p:cNvSpPr txBox="1"/>
          <p:nvPr/>
        </p:nvSpPr>
        <p:spPr>
          <a:xfrm>
            <a:off x="338665" y="3371105"/>
            <a:ext cx="3194757" cy="1200329"/>
          </a:xfrm>
          <a:prstGeom prst="rect">
            <a:avLst/>
          </a:prstGeom>
          <a:solidFill>
            <a:schemeClr val="bg1">
              <a:lumMod val="85000"/>
            </a:schemeClr>
          </a:solidFill>
          <a:ln>
            <a:solidFill>
              <a:srgbClr val="3366CC"/>
            </a:solidFill>
          </a:ln>
        </p:spPr>
        <p:txBody>
          <a:bodyPr wrap="square" rtlCol="0">
            <a:spAutoFit/>
          </a:bodyPr>
          <a:lstStyle/>
          <a:p>
            <a:r>
              <a:rPr lang="en-US" dirty="0">
                <a:cs typeface="Calibri" panose="020F0502020204030204" pitchFamily="34" charset="0"/>
              </a:rPr>
              <a:t>What is the </a:t>
            </a:r>
            <a:r>
              <a:rPr lang="en-US" dirty="0">
                <a:solidFill>
                  <a:schemeClr val="accent2"/>
                </a:solidFill>
                <a:cs typeface="Calibri" panose="020F0502020204030204" pitchFamily="34" charset="0"/>
              </a:rPr>
              <a:t>highest eligible free rate for K-12 students </a:t>
            </a:r>
            <a:r>
              <a:rPr lang="en-US" dirty="0">
                <a:cs typeface="Calibri" panose="020F0502020204030204" pitchFamily="34" charset="0"/>
              </a:rPr>
              <a:t>in the schools in the </a:t>
            </a:r>
            <a:r>
              <a:rPr lang="en-US" dirty="0">
                <a:solidFill>
                  <a:schemeClr val="accent5"/>
                </a:solidFill>
                <a:cs typeface="Calibri" panose="020F0502020204030204" pitchFamily="34" charset="0"/>
              </a:rPr>
              <a:t>most populous county in California</a:t>
            </a:r>
            <a:r>
              <a:rPr lang="en-US" dirty="0">
                <a:cs typeface="Calibri" panose="020F0502020204030204" pitchFamily="34" charset="0"/>
              </a:rPr>
              <a:t>?</a:t>
            </a:r>
          </a:p>
        </p:txBody>
      </p:sp>
      <p:cxnSp>
        <p:nvCxnSpPr>
          <p:cNvPr id="3" name="Straight Arrow Connector 2">
            <a:extLst>
              <a:ext uri="{FF2B5EF4-FFF2-40B4-BE49-F238E27FC236}">
                <a16:creationId xmlns:a16="http://schemas.microsoft.com/office/drawing/2014/main" id="{AD8C714B-5BFE-BF6C-1FB8-C986DB64F4A1}"/>
              </a:ext>
            </a:extLst>
          </p:cNvPr>
          <p:cNvCxnSpPr>
            <a:cxnSpLocks/>
            <a:stCxn id="5" idx="3"/>
            <a:endCxn id="9" idx="1"/>
          </p:cNvCxnSpPr>
          <p:nvPr/>
        </p:nvCxnSpPr>
        <p:spPr>
          <a:xfrm flipV="1">
            <a:off x="3533422" y="3971269"/>
            <a:ext cx="426155"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Rounded Rectangle 8">
            <a:extLst>
              <a:ext uri="{FF2B5EF4-FFF2-40B4-BE49-F238E27FC236}">
                <a16:creationId xmlns:a16="http://schemas.microsoft.com/office/drawing/2014/main" id="{13DDDD5D-AD18-7CC0-686C-FC0B57B890B0}"/>
              </a:ext>
            </a:extLst>
          </p:cNvPr>
          <p:cNvSpPr/>
          <p:nvPr/>
        </p:nvSpPr>
        <p:spPr>
          <a:xfrm>
            <a:off x="3959577" y="3466164"/>
            <a:ext cx="1289756" cy="1010209"/>
          </a:xfrm>
          <a:prstGeom prst="roundRect">
            <a:avLst/>
          </a:prstGeom>
          <a:solidFill>
            <a:schemeClr val="bg1">
              <a:lumMod val="6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bg1"/>
                </a:solidFill>
                <a:cs typeface="Calibri" panose="020F0502020204030204" pitchFamily="34" charset="0"/>
              </a:rPr>
              <a:t>Optimal retrieval system</a:t>
            </a:r>
          </a:p>
        </p:txBody>
      </p:sp>
      <p:cxnSp>
        <p:nvCxnSpPr>
          <p:cNvPr id="10" name="Straight Arrow Connector 9">
            <a:extLst>
              <a:ext uri="{FF2B5EF4-FFF2-40B4-BE49-F238E27FC236}">
                <a16:creationId xmlns:a16="http://schemas.microsoft.com/office/drawing/2014/main" id="{40D7EBB8-FE28-E4F1-8796-7626DDF8A344}"/>
              </a:ext>
            </a:extLst>
          </p:cNvPr>
          <p:cNvCxnSpPr>
            <a:cxnSpLocks/>
            <a:stCxn id="9" idx="3"/>
            <a:endCxn id="15" idx="1"/>
          </p:cNvCxnSpPr>
          <p:nvPr/>
        </p:nvCxnSpPr>
        <p:spPr>
          <a:xfrm flipV="1">
            <a:off x="5249333" y="2255718"/>
            <a:ext cx="702731" cy="17155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4C65473E-E155-D96C-69FC-16136809608A}"/>
              </a:ext>
            </a:extLst>
          </p:cNvPr>
          <p:cNvSpPr txBox="1"/>
          <p:nvPr/>
        </p:nvSpPr>
        <p:spPr>
          <a:xfrm>
            <a:off x="5952064" y="1932552"/>
            <a:ext cx="1416757" cy="646331"/>
          </a:xfrm>
          <a:prstGeom prst="rect">
            <a:avLst/>
          </a:prstGeom>
          <a:noFill/>
        </p:spPr>
        <p:txBody>
          <a:bodyPr wrap="square" rtlCol="0">
            <a:spAutoFit/>
          </a:bodyPr>
          <a:lstStyle/>
          <a:p>
            <a:pPr algn="ctr"/>
            <a:r>
              <a:rPr lang="en-US" dirty="0">
                <a:cs typeface="Calibri" panose="020F0502020204030204" pitchFamily="34" charset="0"/>
              </a:rPr>
              <a:t>Information alignment</a:t>
            </a:r>
          </a:p>
        </p:txBody>
      </p:sp>
      <p:sp>
        <p:nvSpPr>
          <p:cNvPr id="16" name="TextBox 15">
            <a:extLst>
              <a:ext uri="{FF2B5EF4-FFF2-40B4-BE49-F238E27FC236}">
                <a16:creationId xmlns:a16="http://schemas.microsoft.com/office/drawing/2014/main" id="{EA6D7C19-8871-F5DB-073B-7F87D4A5B423}"/>
              </a:ext>
            </a:extLst>
          </p:cNvPr>
          <p:cNvSpPr txBox="1"/>
          <p:nvPr/>
        </p:nvSpPr>
        <p:spPr>
          <a:xfrm>
            <a:off x="6067047" y="4898960"/>
            <a:ext cx="1196623" cy="646331"/>
          </a:xfrm>
          <a:prstGeom prst="rect">
            <a:avLst/>
          </a:prstGeom>
          <a:noFill/>
        </p:spPr>
        <p:txBody>
          <a:bodyPr wrap="square" rtlCol="0">
            <a:spAutoFit/>
          </a:bodyPr>
          <a:lstStyle/>
          <a:p>
            <a:pPr algn="ctr"/>
            <a:r>
              <a:rPr lang="en-US" dirty="0">
                <a:cs typeface="Calibri" panose="020F0502020204030204" pitchFamily="34" charset="0"/>
              </a:rPr>
              <a:t>Structural alignment</a:t>
            </a:r>
          </a:p>
        </p:txBody>
      </p:sp>
      <p:cxnSp>
        <p:nvCxnSpPr>
          <p:cNvPr id="17" name="Straight Arrow Connector 16">
            <a:extLst>
              <a:ext uri="{FF2B5EF4-FFF2-40B4-BE49-F238E27FC236}">
                <a16:creationId xmlns:a16="http://schemas.microsoft.com/office/drawing/2014/main" id="{BB8781DB-407A-24A2-4FC0-36271C3754EE}"/>
              </a:ext>
            </a:extLst>
          </p:cNvPr>
          <p:cNvCxnSpPr>
            <a:cxnSpLocks/>
            <a:stCxn id="9" idx="3"/>
            <a:endCxn id="16" idx="1"/>
          </p:cNvCxnSpPr>
          <p:nvPr/>
        </p:nvCxnSpPr>
        <p:spPr>
          <a:xfrm>
            <a:off x="5249333" y="3971269"/>
            <a:ext cx="817714" cy="12508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1" name="Picture 30">
            <a:extLst>
              <a:ext uri="{FF2B5EF4-FFF2-40B4-BE49-F238E27FC236}">
                <a16:creationId xmlns:a16="http://schemas.microsoft.com/office/drawing/2014/main" id="{4DB98436-8EEC-AAFB-41D0-386BDC86A3BB}"/>
              </a:ext>
            </a:extLst>
          </p:cNvPr>
          <p:cNvPicPr>
            <a:picLocks noChangeAspect="1"/>
          </p:cNvPicPr>
          <p:nvPr/>
        </p:nvPicPr>
        <p:blipFill>
          <a:blip r:embed="rId3"/>
          <a:stretch>
            <a:fillRect/>
          </a:stretch>
        </p:blipFill>
        <p:spPr>
          <a:xfrm>
            <a:off x="7445013" y="2266882"/>
            <a:ext cx="3251611" cy="1228464"/>
          </a:xfrm>
          <a:prstGeom prst="rect">
            <a:avLst/>
          </a:prstGeom>
        </p:spPr>
      </p:pic>
      <p:pic>
        <p:nvPicPr>
          <p:cNvPr id="32" name="Picture 31">
            <a:extLst>
              <a:ext uri="{FF2B5EF4-FFF2-40B4-BE49-F238E27FC236}">
                <a16:creationId xmlns:a16="http://schemas.microsoft.com/office/drawing/2014/main" id="{CD4E604E-61D8-3476-298E-846BAB72DB2A}"/>
              </a:ext>
            </a:extLst>
          </p:cNvPr>
          <p:cNvPicPr>
            <a:picLocks noChangeAspect="1"/>
          </p:cNvPicPr>
          <p:nvPr/>
        </p:nvPicPr>
        <p:blipFill>
          <a:blip r:embed="rId4"/>
          <a:stretch>
            <a:fillRect/>
          </a:stretch>
        </p:blipFill>
        <p:spPr>
          <a:xfrm>
            <a:off x="7430903" y="989324"/>
            <a:ext cx="3265721" cy="1126355"/>
          </a:xfrm>
          <a:prstGeom prst="rect">
            <a:avLst/>
          </a:prstGeom>
        </p:spPr>
      </p:pic>
      <p:sp>
        <p:nvSpPr>
          <p:cNvPr id="33" name="Rounded Rectangle 32">
            <a:extLst>
              <a:ext uri="{FF2B5EF4-FFF2-40B4-BE49-F238E27FC236}">
                <a16:creationId xmlns:a16="http://schemas.microsoft.com/office/drawing/2014/main" id="{D7B3E641-C707-5B10-0107-F6616609A9DF}"/>
              </a:ext>
            </a:extLst>
          </p:cNvPr>
          <p:cNvSpPr/>
          <p:nvPr/>
        </p:nvSpPr>
        <p:spPr>
          <a:xfrm>
            <a:off x="10168460" y="2450900"/>
            <a:ext cx="403988" cy="348162"/>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panose="020F0502020204030204" pitchFamily="34" charset="0"/>
            </a:endParaRPr>
          </a:p>
        </p:txBody>
      </p:sp>
      <p:sp>
        <p:nvSpPr>
          <p:cNvPr id="34" name="Rounded Rectangle 33">
            <a:extLst>
              <a:ext uri="{FF2B5EF4-FFF2-40B4-BE49-F238E27FC236}">
                <a16:creationId xmlns:a16="http://schemas.microsoft.com/office/drawing/2014/main" id="{3165A3C6-1FCC-CE41-4D2C-740D8F713059}"/>
              </a:ext>
            </a:extLst>
          </p:cNvPr>
          <p:cNvSpPr/>
          <p:nvPr/>
        </p:nvSpPr>
        <p:spPr>
          <a:xfrm>
            <a:off x="7555492" y="1071111"/>
            <a:ext cx="3028244" cy="220484"/>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panose="020F0502020204030204" pitchFamily="34" charset="0"/>
            </a:endParaRPr>
          </a:p>
        </p:txBody>
      </p:sp>
      <p:pic>
        <p:nvPicPr>
          <p:cNvPr id="35" name="Picture 34">
            <a:extLst>
              <a:ext uri="{FF2B5EF4-FFF2-40B4-BE49-F238E27FC236}">
                <a16:creationId xmlns:a16="http://schemas.microsoft.com/office/drawing/2014/main" id="{C6A216E5-2A44-B100-EB3A-FB59438FCF41}"/>
              </a:ext>
            </a:extLst>
          </p:cNvPr>
          <p:cNvPicPr>
            <a:picLocks noChangeAspect="1"/>
          </p:cNvPicPr>
          <p:nvPr/>
        </p:nvPicPr>
        <p:blipFill>
          <a:blip r:embed="rId5"/>
          <a:stretch>
            <a:fillRect/>
          </a:stretch>
        </p:blipFill>
        <p:spPr>
          <a:xfrm>
            <a:off x="7430903" y="4139815"/>
            <a:ext cx="3265721" cy="1187195"/>
          </a:xfrm>
          <a:prstGeom prst="rect">
            <a:avLst/>
          </a:prstGeom>
        </p:spPr>
      </p:pic>
      <p:pic>
        <p:nvPicPr>
          <p:cNvPr id="36" name="Picture 35">
            <a:extLst>
              <a:ext uri="{FF2B5EF4-FFF2-40B4-BE49-F238E27FC236}">
                <a16:creationId xmlns:a16="http://schemas.microsoft.com/office/drawing/2014/main" id="{47688750-19A4-3FB9-6ECD-B952C24B8D85}"/>
              </a:ext>
            </a:extLst>
          </p:cNvPr>
          <p:cNvPicPr>
            <a:picLocks noChangeAspect="1"/>
          </p:cNvPicPr>
          <p:nvPr/>
        </p:nvPicPr>
        <p:blipFill>
          <a:blip r:embed="rId6"/>
          <a:stretch>
            <a:fillRect/>
          </a:stretch>
        </p:blipFill>
        <p:spPr>
          <a:xfrm>
            <a:off x="7430903" y="5406592"/>
            <a:ext cx="3265721" cy="1416506"/>
          </a:xfrm>
          <a:prstGeom prst="rect">
            <a:avLst/>
          </a:prstGeom>
        </p:spPr>
      </p:pic>
      <p:cxnSp>
        <p:nvCxnSpPr>
          <p:cNvPr id="50" name="Curved Connector 49">
            <a:extLst>
              <a:ext uri="{FF2B5EF4-FFF2-40B4-BE49-F238E27FC236}">
                <a16:creationId xmlns:a16="http://schemas.microsoft.com/office/drawing/2014/main" id="{A07E1072-AF47-8F0B-8103-39063B6683AC}"/>
              </a:ext>
            </a:extLst>
          </p:cNvPr>
          <p:cNvCxnSpPr>
            <a:stCxn id="32" idx="3"/>
            <a:endCxn id="36" idx="3"/>
          </p:cNvCxnSpPr>
          <p:nvPr/>
        </p:nvCxnSpPr>
        <p:spPr>
          <a:xfrm>
            <a:off x="10696624" y="1552502"/>
            <a:ext cx="12700" cy="4562343"/>
          </a:xfrm>
          <a:prstGeom prst="curvedConnector3">
            <a:avLst>
              <a:gd name="adj1" fmla="val 7666669"/>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Curved Connector 51">
            <a:extLst>
              <a:ext uri="{FF2B5EF4-FFF2-40B4-BE49-F238E27FC236}">
                <a16:creationId xmlns:a16="http://schemas.microsoft.com/office/drawing/2014/main" id="{F6E1FE6D-6B1B-0F84-C7BF-DFC34CEC9F43}"/>
              </a:ext>
            </a:extLst>
          </p:cNvPr>
          <p:cNvCxnSpPr>
            <a:cxnSpLocks/>
            <a:stCxn id="31" idx="3"/>
            <a:endCxn id="35" idx="3"/>
          </p:cNvCxnSpPr>
          <p:nvPr/>
        </p:nvCxnSpPr>
        <p:spPr>
          <a:xfrm>
            <a:off x="10696624" y="2881114"/>
            <a:ext cx="12700" cy="1852299"/>
          </a:xfrm>
          <a:prstGeom prst="curvedConnector3">
            <a:avLst>
              <a:gd name="adj1" fmla="val 1800000"/>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Curved Connector 54">
            <a:extLst>
              <a:ext uri="{FF2B5EF4-FFF2-40B4-BE49-F238E27FC236}">
                <a16:creationId xmlns:a16="http://schemas.microsoft.com/office/drawing/2014/main" id="{6E4639E4-93C2-13F6-1089-2C50486F299F}"/>
              </a:ext>
            </a:extLst>
          </p:cNvPr>
          <p:cNvCxnSpPr>
            <a:cxnSpLocks/>
            <a:stCxn id="35" idx="3"/>
            <a:endCxn id="36" idx="3"/>
          </p:cNvCxnSpPr>
          <p:nvPr/>
        </p:nvCxnSpPr>
        <p:spPr>
          <a:xfrm>
            <a:off x="10696624" y="4733413"/>
            <a:ext cx="12700" cy="1381432"/>
          </a:xfrm>
          <a:prstGeom prst="curvedConnector3">
            <a:avLst>
              <a:gd name="adj1" fmla="val 1800000"/>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itle 1">
            <a:extLst>
              <a:ext uri="{FF2B5EF4-FFF2-40B4-BE49-F238E27FC236}">
                <a16:creationId xmlns:a16="http://schemas.microsoft.com/office/drawing/2014/main" id="{69B431D1-1F2B-56B8-FE28-F597C2E41B5B}"/>
              </a:ext>
            </a:extLst>
          </p:cNvPr>
          <p:cNvSpPr>
            <a:spLocks noGrp="1"/>
          </p:cNvSpPr>
          <p:nvPr>
            <p:ph type="title"/>
          </p:nvPr>
        </p:nvSpPr>
        <p:spPr>
          <a:xfrm>
            <a:off x="457200" y="206829"/>
            <a:ext cx="9880600" cy="533400"/>
          </a:xfrm>
        </p:spPr>
        <p:txBody>
          <a:bodyPr/>
          <a:lstStyle/>
          <a:p>
            <a:r>
              <a:rPr lang="en-US" sz="3600" dirty="0"/>
              <a:t>(2) Information &amp; Structural Alignment </a:t>
            </a:r>
          </a:p>
        </p:txBody>
      </p:sp>
      <p:sp>
        <p:nvSpPr>
          <p:cNvPr id="4" name="Slide Number Placeholder 3">
            <a:extLst>
              <a:ext uri="{FF2B5EF4-FFF2-40B4-BE49-F238E27FC236}">
                <a16:creationId xmlns:a16="http://schemas.microsoft.com/office/drawing/2014/main" id="{AF3987C6-223C-C060-233A-DE706BC9C8DB}"/>
              </a:ext>
            </a:extLst>
          </p:cNvPr>
          <p:cNvSpPr>
            <a:spLocks noGrp="1"/>
          </p:cNvSpPr>
          <p:nvPr>
            <p:ph type="sldNum" sz="quarter" idx="11"/>
          </p:nvPr>
        </p:nvSpPr>
        <p:spPr/>
        <p:txBody>
          <a:bodyPr/>
          <a:lstStyle/>
          <a:p>
            <a:fld id="{BDF588C3-71D6-5D45-B118-1C664482E1C2}" type="slidenum">
              <a:rPr lang="en-US" smtClean="0"/>
              <a:t>14</a:t>
            </a:fld>
            <a:endParaRPr lang="en-US"/>
          </a:p>
        </p:txBody>
      </p:sp>
      <p:sp>
        <p:nvSpPr>
          <p:cNvPr id="6" name="TextBox 5">
            <a:extLst>
              <a:ext uri="{FF2B5EF4-FFF2-40B4-BE49-F238E27FC236}">
                <a16:creationId xmlns:a16="http://schemas.microsoft.com/office/drawing/2014/main" id="{19D054DA-67A6-DDC3-4693-759C9D69029C}"/>
              </a:ext>
            </a:extLst>
          </p:cNvPr>
          <p:cNvSpPr txBox="1"/>
          <p:nvPr/>
        </p:nvSpPr>
        <p:spPr>
          <a:xfrm>
            <a:off x="338665" y="1151955"/>
            <a:ext cx="3620912" cy="2031325"/>
          </a:xfrm>
          <a:prstGeom prst="rect">
            <a:avLst/>
          </a:prstGeom>
          <a:solidFill>
            <a:schemeClr val="bg1">
              <a:lumMod val="95000"/>
            </a:schemeClr>
          </a:solidFill>
          <a:ln>
            <a:solidFill>
              <a:srgbClr val="3366CC"/>
            </a:solidFill>
          </a:ln>
        </p:spPr>
        <p:txBody>
          <a:bodyPr wrap="square" rtlCol="0">
            <a:spAutoFit/>
          </a:bodyPr>
          <a:lstStyle/>
          <a:p>
            <a:r>
              <a:rPr lang="en-US" dirty="0">
                <a:cs typeface="Calibri" panose="020F0502020204030204" pitchFamily="34" charset="0"/>
              </a:rPr>
              <a:t>The top two data objects can be retrieved by </a:t>
            </a:r>
            <a:r>
              <a:rPr lang="en-US" b="1" dirty="0">
                <a:cs typeface="Calibri" panose="020F0502020204030204" pitchFamily="34" charset="0"/>
              </a:rPr>
              <a:t>semantic similarity </a:t>
            </a:r>
            <a:r>
              <a:rPr lang="en-US" dirty="0">
                <a:cs typeface="Calibri" panose="020F0502020204030204" pitchFamily="34" charset="0"/>
              </a:rPr>
              <a:t>to the decomposed parts of the query. </a:t>
            </a:r>
          </a:p>
          <a:p>
            <a:endParaRPr lang="en-US" dirty="0">
              <a:cs typeface="Calibri" panose="020F0502020204030204" pitchFamily="34" charset="0"/>
            </a:endParaRPr>
          </a:p>
          <a:p>
            <a:r>
              <a:rPr lang="en-US" dirty="0">
                <a:cs typeface="Calibri" panose="020F0502020204030204" pitchFamily="34" charset="0"/>
              </a:rPr>
              <a:t>The bottom two table cannot.</a:t>
            </a:r>
          </a:p>
          <a:p>
            <a:r>
              <a:rPr lang="en-US" dirty="0">
                <a:cs typeface="Calibri" panose="020F0502020204030204" pitchFamily="34" charset="0"/>
              </a:rPr>
              <a:t>Retrieving them requires an iterative process that considers </a:t>
            </a:r>
            <a:r>
              <a:rPr lang="en-US" b="1" dirty="0">
                <a:cs typeface="Calibri" panose="020F0502020204030204" pitchFamily="34" charset="0"/>
              </a:rPr>
              <a:t>joinability</a:t>
            </a:r>
          </a:p>
        </p:txBody>
      </p:sp>
      <p:sp>
        <p:nvSpPr>
          <p:cNvPr id="8" name="Rounded Rectangle 32">
            <a:extLst>
              <a:ext uri="{FF2B5EF4-FFF2-40B4-BE49-F238E27FC236}">
                <a16:creationId xmlns:a16="http://schemas.microsoft.com/office/drawing/2014/main" id="{D8D92C8C-DC9A-1BA8-409C-B34588AB7368}"/>
              </a:ext>
            </a:extLst>
          </p:cNvPr>
          <p:cNvSpPr/>
          <p:nvPr/>
        </p:nvSpPr>
        <p:spPr>
          <a:xfrm>
            <a:off x="7593040" y="2450900"/>
            <a:ext cx="403988" cy="348162"/>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panose="020F0502020204030204" pitchFamily="34" charset="0"/>
            </a:endParaRPr>
          </a:p>
        </p:txBody>
      </p:sp>
      <p:cxnSp>
        <p:nvCxnSpPr>
          <p:cNvPr id="11" name="Curved Connector 10">
            <a:extLst>
              <a:ext uri="{FF2B5EF4-FFF2-40B4-BE49-F238E27FC236}">
                <a16:creationId xmlns:a16="http://schemas.microsoft.com/office/drawing/2014/main" id="{0DA444DA-A162-A6FA-497D-748B8D426CE2}"/>
              </a:ext>
            </a:extLst>
          </p:cNvPr>
          <p:cNvCxnSpPr>
            <a:cxnSpLocks/>
            <a:endCxn id="35" idx="1"/>
          </p:cNvCxnSpPr>
          <p:nvPr/>
        </p:nvCxnSpPr>
        <p:spPr>
          <a:xfrm rot="5400000">
            <a:off x="6624940" y="3524148"/>
            <a:ext cx="2015228" cy="403302"/>
          </a:xfrm>
          <a:prstGeom prst="curvedConnector4">
            <a:avLst>
              <a:gd name="adj1" fmla="val 35272"/>
              <a:gd name="adj2" fmla="val 156682"/>
            </a:avLst>
          </a:prstGeom>
          <a:ln w="28575">
            <a:prstDash val="lgDash"/>
          </a:ln>
        </p:spPr>
        <p:style>
          <a:lnRef idx="1">
            <a:schemeClr val="accent6"/>
          </a:lnRef>
          <a:fillRef idx="0">
            <a:schemeClr val="accent6"/>
          </a:fillRef>
          <a:effectRef idx="0">
            <a:schemeClr val="accent6"/>
          </a:effectRef>
          <a:fontRef idx="minor">
            <a:schemeClr val="tx1"/>
          </a:fontRef>
        </p:style>
      </p:cxnSp>
      <p:cxnSp>
        <p:nvCxnSpPr>
          <p:cNvPr id="21" name="Curved Connector 10">
            <a:extLst>
              <a:ext uri="{FF2B5EF4-FFF2-40B4-BE49-F238E27FC236}">
                <a16:creationId xmlns:a16="http://schemas.microsoft.com/office/drawing/2014/main" id="{981CEFBA-E700-1ACF-97A2-8F8343C52452}"/>
              </a:ext>
            </a:extLst>
          </p:cNvPr>
          <p:cNvCxnSpPr>
            <a:cxnSpLocks/>
          </p:cNvCxnSpPr>
          <p:nvPr/>
        </p:nvCxnSpPr>
        <p:spPr>
          <a:xfrm rot="5400000">
            <a:off x="7611861" y="5427948"/>
            <a:ext cx="1012643" cy="361148"/>
          </a:xfrm>
          <a:prstGeom prst="curvedConnector3">
            <a:avLst>
              <a:gd name="adj1" fmla="val 50000"/>
            </a:avLst>
          </a:prstGeom>
          <a:ln w="28575">
            <a:prstDash val="lgDash"/>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id="{7B022BD1-0911-9255-593F-F1BB46859EE5}"/>
              </a:ext>
            </a:extLst>
          </p:cNvPr>
          <p:cNvSpPr txBox="1"/>
          <p:nvPr/>
        </p:nvSpPr>
        <p:spPr>
          <a:xfrm>
            <a:off x="4036032" y="850199"/>
            <a:ext cx="3378245" cy="584775"/>
          </a:xfrm>
          <a:prstGeom prst="rect">
            <a:avLst/>
          </a:prstGeom>
          <a:solidFill>
            <a:schemeClr val="bg1">
              <a:lumMod val="85000"/>
            </a:schemeClr>
          </a:solidFill>
          <a:ln>
            <a:solidFill>
              <a:srgbClr val="3366CC"/>
            </a:solidFill>
          </a:ln>
        </p:spPr>
        <p:txBody>
          <a:bodyPr wrap="square" rtlCol="0">
            <a:spAutoFit/>
          </a:bodyPr>
          <a:lstStyle/>
          <a:p>
            <a:r>
              <a:rPr lang="en-US" sz="1600" dirty="0">
                <a:cs typeface="Calibri" panose="020F0502020204030204" pitchFamily="34" charset="0"/>
              </a:rPr>
              <a:t>“Standard” RAG isn’t sufficient – does not consider internal data organization</a:t>
            </a:r>
            <a:endParaRPr lang="en-US" sz="1600" b="1" dirty="0">
              <a:cs typeface="Calibri" panose="020F0502020204030204" pitchFamily="34" charset="0"/>
            </a:endParaRPr>
          </a:p>
        </p:txBody>
      </p:sp>
      <p:sp>
        <p:nvSpPr>
          <p:cNvPr id="12" name="TextBox 11">
            <a:extLst>
              <a:ext uri="{FF2B5EF4-FFF2-40B4-BE49-F238E27FC236}">
                <a16:creationId xmlns:a16="http://schemas.microsoft.com/office/drawing/2014/main" id="{F325C148-7FF3-4192-70B2-48E720799CD5}"/>
              </a:ext>
            </a:extLst>
          </p:cNvPr>
          <p:cNvSpPr txBox="1"/>
          <p:nvPr/>
        </p:nvSpPr>
        <p:spPr>
          <a:xfrm>
            <a:off x="4340832" y="1408329"/>
            <a:ext cx="2768644" cy="584775"/>
          </a:xfrm>
          <a:prstGeom prst="rect">
            <a:avLst/>
          </a:prstGeom>
          <a:solidFill>
            <a:schemeClr val="bg1">
              <a:lumMod val="85000"/>
            </a:schemeClr>
          </a:solidFill>
          <a:ln>
            <a:solidFill>
              <a:srgbClr val="3366CC"/>
            </a:solidFill>
          </a:ln>
        </p:spPr>
        <p:txBody>
          <a:bodyPr wrap="square" rtlCol="0">
            <a:spAutoFit/>
          </a:bodyPr>
          <a:lstStyle/>
          <a:p>
            <a:r>
              <a:rPr lang="en-US" sz="1600" dirty="0">
                <a:cs typeface="Calibri" panose="020F0502020204030204" pitchFamily="34" charset="0"/>
              </a:rPr>
              <a:t>Agentic RAG (</a:t>
            </a:r>
            <a:r>
              <a:rPr lang="en-US" sz="1600" dirty="0" err="1">
                <a:cs typeface="Calibri" panose="020F0502020204030204" pitchFamily="34" charset="0"/>
              </a:rPr>
              <a:t>ReACT</a:t>
            </a:r>
            <a:r>
              <a:rPr lang="en-US" sz="1600" dirty="0">
                <a:cs typeface="Calibri" panose="020F0502020204030204" pitchFamily="34" charset="0"/>
              </a:rPr>
              <a:t>) can get stuck, for the same reason. </a:t>
            </a:r>
            <a:endParaRPr lang="en-US" sz="1600" b="1" dirty="0">
              <a:cs typeface="Calibri" panose="020F050202020403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E408A5E-2B88-385B-EB3C-027278A1B229}"/>
                  </a:ext>
                </a:extLst>
              </p:cNvPr>
              <p:cNvSpPr txBox="1"/>
              <p:nvPr/>
            </p:nvSpPr>
            <p:spPr>
              <a:xfrm>
                <a:off x="108148" y="4837294"/>
                <a:ext cx="5621930" cy="1889172"/>
              </a:xfrm>
              <a:prstGeom prst="rect">
                <a:avLst/>
              </a:prstGeom>
              <a:solidFill>
                <a:schemeClr val="bg1">
                  <a:lumMod val="95000"/>
                </a:schemeClr>
              </a:solidFill>
              <a:ln>
                <a:solidFill>
                  <a:srgbClr val="3366CC"/>
                </a:solidFill>
              </a:ln>
            </p:spPr>
            <p:txBody>
              <a:bodyPr wrap="square" rtlCol="0">
                <a:spAutoFit/>
              </a:bodyPr>
              <a:lstStyle/>
              <a:p>
                <a:pPr algn="ctr"/>
                <a:r>
                  <a:rPr lang="en-US" b="1" dirty="0">
                    <a:solidFill>
                      <a:srgbClr val="3366CC"/>
                    </a:solidFill>
                    <a:cs typeface="Calibri" panose="020F0502020204030204" pitchFamily="34" charset="0"/>
                  </a:rPr>
                  <a:t>Linear programming solvers </a:t>
                </a:r>
                <a:r>
                  <a:rPr lang="en-US" dirty="0">
                    <a:solidFill>
                      <a:srgbClr val="3366CC"/>
                    </a:solidFill>
                    <a:cs typeface="Calibri" panose="020F0502020204030204" pitchFamily="34" charset="0"/>
                  </a:rPr>
                  <a:t>to select top-</a:t>
                </a:r>
                <a:r>
                  <a:rPr lang="en-US" i="1" dirty="0">
                    <a:solidFill>
                      <a:srgbClr val="3366CC"/>
                    </a:solidFill>
                    <a:cs typeface="Calibri" panose="020F0502020204030204" pitchFamily="34" charset="0"/>
                  </a:rPr>
                  <a:t>k</a:t>
                </a:r>
                <a:r>
                  <a:rPr lang="en-US" dirty="0">
                    <a:solidFill>
                      <a:srgbClr val="3366CC"/>
                    </a:solidFill>
                    <a:cs typeface="Calibri" panose="020F0502020204030204" pitchFamily="34" charset="0"/>
                  </a:rPr>
                  <a:t> objects that maximize </a:t>
                </a:r>
                <a:r>
                  <a:rPr lang="en-US" b="1" i="1" dirty="0">
                    <a:cs typeface="Calibri" panose="020F0502020204030204" pitchFamily="34" charset="0"/>
                  </a:rPr>
                  <a:t>query-object relevance </a:t>
                </a:r>
                <a14:m>
                  <m:oMath xmlns:m="http://schemas.openxmlformats.org/officeDocument/2006/math">
                    <m:sSub>
                      <m:sSubPr>
                        <m:ctrlPr>
                          <a:rPr lang="en-US" b="0" i="1" smtClean="0">
                            <a:solidFill>
                              <a:srgbClr val="3366CC"/>
                            </a:solidFill>
                            <a:latin typeface="Cambria Math" panose="02040503050406030204" pitchFamily="18" charset="0"/>
                          </a:rPr>
                        </m:ctrlPr>
                      </m:sSubPr>
                      <m:e>
                        <m:r>
                          <a:rPr lang="en-US" b="0" i="1" smtClean="0">
                            <a:solidFill>
                              <a:srgbClr val="3366CC"/>
                            </a:solidFill>
                            <a:latin typeface="Cambria Math" panose="02040503050406030204" pitchFamily="18" charset="0"/>
                          </a:rPr>
                          <m:t>𝑅</m:t>
                        </m:r>
                      </m:e>
                      <m:sub>
                        <m:r>
                          <a:rPr lang="en-US" b="0" i="1" smtClean="0">
                            <a:solidFill>
                              <a:srgbClr val="3366CC"/>
                            </a:solidFill>
                            <a:latin typeface="Cambria Math" panose="02040503050406030204" pitchFamily="18" charset="0"/>
                          </a:rPr>
                          <m:t>𝑖</m:t>
                        </m:r>
                      </m:sub>
                    </m:sSub>
                  </m:oMath>
                </a14:m>
                <a:r>
                  <a:rPr lang="en-US" dirty="0">
                    <a:solidFill>
                      <a:srgbClr val="3366CC"/>
                    </a:solidFill>
                    <a:cs typeface="Calibri" panose="020F0502020204030204" pitchFamily="34" charset="0"/>
                  </a:rPr>
                  <a:t> and </a:t>
                </a:r>
                <a:r>
                  <a:rPr lang="en-US" b="1" i="1" dirty="0">
                    <a:cs typeface="Calibri" panose="020F0502020204030204" pitchFamily="34" charset="0"/>
                  </a:rPr>
                  <a:t>object-object compatibility</a:t>
                </a:r>
                <a:r>
                  <a:rPr lang="en-US" dirty="0">
                    <a:cs typeface="Calibri" panose="020F0502020204030204" pitchFamily="34" charset="0"/>
                  </a:rPr>
                  <a:t> </a:t>
                </a:r>
                <a14:m>
                  <m:oMath xmlns:m="http://schemas.openxmlformats.org/officeDocument/2006/math">
                    <m:sSub>
                      <m:sSubPr>
                        <m:ctrlPr>
                          <a:rPr lang="en-US" b="0" i="1" smtClean="0">
                            <a:solidFill>
                              <a:srgbClr val="3366CC"/>
                            </a:solidFill>
                            <a:latin typeface="Cambria Math" panose="02040503050406030204" pitchFamily="18" charset="0"/>
                          </a:rPr>
                        </m:ctrlPr>
                      </m:sSubPr>
                      <m:e>
                        <m:r>
                          <a:rPr lang="en-US" b="0" i="1" smtClean="0">
                            <a:solidFill>
                              <a:srgbClr val="3366CC"/>
                            </a:solidFill>
                            <a:latin typeface="Cambria Math" panose="02040503050406030204" pitchFamily="18" charset="0"/>
                          </a:rPr>
                          <m:t>𝐶</m:t>
                        </m:r>
                      </m:e>
                      <m:sub>
                        <m:r>
                          <a:rPr lang="en-US" b="0" i="1" smtClean="0">
                            <a:solidFill>
                              <a:srgbClr val="3366CC"/>
                            </a:solidFill>
                            <a:latin typeface="Cambria Math" panose="02040503050406030204" pitchFamily="18" charset="0"/>
                          </a:rPr>
                          <m:t>𝑖𝑗</m:t>
                        </m:r>
                      </m:sub>
                    </m:sSub>
                  </m:oMath>
                </a14:m>
                <a:r>
                  <a:rPr lang="en-US" dirty="0">
                    <a:solidFill>
                      <a:srgbClr val="3366CC"/>
                    </a:solidFill>
                    <a:cs typeface="Calibri" panose="020F0502020204030204" pitchFamily="34" charset="0"/>
                  </a:rPr>
                  <a:t> for each expanded group</a:t>
                </a:r>
              </a:p>
              <a:p>
                <a:pPr algn="ctr"/>
                <a14:m>
                  <m:oMath xmlns:m="http://schemas.openxmlformats.org/officeDocument/2006/math">
                    <m:func>
                      <m:funcPr>
                        <m:ctrlPr>
                          <a:rPr lang="en-US" i="1" smtClean="0">
                            <a:solidFill>
                              <a:srgbClr val="3366CC"/>
                            </a:solidFill>
                            <a:latin typeface="Cambria Math" panose="02040503050406030204" pitchFamily="18" charset="0"/>
                          </a:rPr>
                        </m:ctrlPr>
                      </m:funcPr>
                      <m:fName>
                        <m:limLow>
                          <m:limLowPr>
                            <m:ctrlPr>
                              <a:rPr lang="en-US" i="1" smtClean="0">
                                <a:solidFill>
                                  <a:srgbClr val="3366CC"/>
                                </a:solidFill>
                                <a:latin typeface="Cambria Math" panose="02040503050406030204" pitchFamily="18" charset="0"/>
                              </a:rPr>
                            </m:ctrlPr>
                          </m:limLowPr>
                          <m:e>
                            <m:r>
                              <m:rPr>
                                <m:sty m:val="p"/>
                              </m:rPr>
                              <a:rPr lang="en-US" i="0" smtClean="0">
                                <a:solidFill>
                                  <a:srgbClr val="3366CC"/>
                                </a:solidFill>
                                <a:latin typeface="Cambria Math" panose="02040503050406030204" pitchFamily="18" charset="0"/>
                              </a:rPr>
                              <m:t>max</m:t>
                            </m:r>
                          </m:e>
                          <m:lim/>
                        </m:limLow>
                      </m:fName>
                      <m:e>
                        <m:nary>
                          <m:naryPr>
                            <m:chr m:val="∑"/>
                            <m:limLoc m:val="subSup"/>
                            <m:supHide m:val="on"/>
                            <m:ctrlPr>
                              <a:rPr lang="en-US" i="1">
                                <a:solidFill>
                                  <a:srgbClr val="3366CC"/>
                                </a:solidFill>
                                <a:latin typeface="Cambria Math" panose="02040503050406030204" pitchFamily="18" charset="0"/>
                              </a:rPr>
                            </m:ctrlPr>
                          </m:naryPr>
                          <m:sub>
                            <m:r>
                              <m:rPr>
                                <m:brk m:alnAt="9"/>
                              </m:rPr>
                              <a:rPr lang="en-US" i="1">
                                <a:solidFill>
                                  <a:srgbClr val="3366CC"/>
                                </a:solidFill>
                                <a:latin typeface="Cambria Math" panose="02040503050406030204" pitchFamily="18" charset="0"/>
                              </a:rPr>
                              <m:t>𝑖</m:t>
                            </m:r>
                          </m:sub>
                          <m:sup/>
                          <m:e>
                            <m:sSub>
                              <m:sSubPr>
                                <m:ctrlPr>
                                  <a:rPr lang="en-US" i="1">
                                    <a:solidFill>
                                      <a:srgbClr val="3366CC"/>
                                    </a:solidFill>
                                    <a:latin typeface="Cambria Math" panose="02040503050406030204" pitchFamily="18" charset="0"/>
                                  </a:rPr>
                                </m:ctrlPr>
                              </m:sSubPr>
                              <m:e>
                                <m:r>
                                  <a:rPr lang="en-US" i="1">
                                    <a:solidFill>
                                      <a:srgbClr val="3366CC"/>
                                    </a:solidFill>
                                    <a:latin typeface="Cambria Math" panose="02040503050406030204" pitchFamily="18" charset="0"/>
                                  </a:rPr>
                                  <m:t>𝑅</m:t>
                                </m:r>
                              </m:e>
                              <m:sub>
                                <m:r>
                                  <a:rPr lang="en-US" i="1">
                                    <a:solidFill>
                                      <a:srgbClr val="3366CC"/>
                                    </a:solidFill>
                                    <a:latin typeface="Cambria Math" panose="02040503050406030204" pitchFamily="18" charset="0"/>
                                  </a:rPr>
                                  <m:t>𝑖</m:t>
                                </m:r>
                              </m:sub>
                            </m:sSub>
                            <m:sSub>
                              <m:sSubPr>
                                <m:ctrlPr>
                                  <a:rPr lang="en-US" i="1">
                                    <a:solidFill>
                                      <a:srgbClr val="3366CC"/>
                                    </a:solidFill>
                                    <a:latin typeface="Cambria Math" panose="02040503050406030204" pitchFamily="18" charset="0"/>
                                  </a:rPr>
                                </m:ctrlPr>
                              </m:sSubPr>
                              <m:e>
                                <m:r>
                                  <a:rPr lang="en-US" i="1">
                                    <a:solidFill>
                                      <a:srgbClr val="3366CC"/>
                                    </a:solidFill>
                                    <a:latin typeface="Cambria Math" panose="02040503050406030204" pitchFamily="18" charset="0"/>
                                  </a:rPr>
                                  <m:t>𝑏</m:t>
                                </m:r>
                              </m:e>
                              <m:sub>
                                <m:r>
                                  <a:rPr lang="en-US" i="1">
                                    <a:solidFill>
                                      <a:srgbClr val="3366CC"/>
                                    </a:solidFill>
                                    <a:latin typeface="Cambria Math" panose="02040503050406030204" pitchFamily="18" charset="0"/>
                                  </a:rPr>
                                  <m:t>𝑖</m:t>
                                </m:r>
                              </m:sub>
                            </m:sSub>
                          </m:e>
                        </m:nary>
                        <m:r>
                          <a:rPr lang="en-US" i="1">
                            <a:solidFill>
                              <a:srgbClr val="3366CC"/>
                            </a:solidFill>
                            <a:latin typeface="Cambria Math" panose="02040503050406030204" pitchFamily="18" charset="0"/>
                          </a:rPr>
                          <m:t>+</m:t>
                        </m:r>
                        <m:nary>
                          <m:naryPr>
                            <m:chr m:val="∑"/>
                            <m:limLoc m:val="subSup"/>
                            <m:supHide m:val="on"/>
                            <m:ctrlPr>
                              <a:rPr lang="en-US" i="1">
                                <a:solidFill>
                                  <a:srgbClr val="3366CC"/>
                                </a:solidFill>
                                <a:latin typeface="Cambria Math" panose="02040503050406030204" pitchFamily="18" charset="0"/>
                              </a:rPr>
                            </m:ctrlPr>
                          </m:naryPr>
                          <m:sub>
                            <m:r>
                              <m:rPr>
                                <m:brk m:alnAt="9"/>
                              </m:rPr>
                              <a:rPr lang="en-US" i="1">
                                <a:solidFill>
                                  <a:srgbClr val="3366CC"/>
                                </a:solidFill>
                                <a:latin typeface="Cambria Math" panose="02040503050406030204" pitchFamily="18" charset="0"/>
                              </a:rPr>
                              <m:t>𝑖</m:t>
                            </m:r>
                            <m:r>
                              <a:rPr lang="en-US" i="1">
                                <a:solidFill>
                                  <a:srgbClr val="3366CC"/>
                                </a:solidFill>
                                <a:latin typeface="Cambria Math" panose="02040503050406030204" pitchFamily="18" charset="0"/>
                              </a:rPr>
                              <m:t>,</m:t>
                            </m:r>
                            <m:r>
                              <a:rPr lang="en-US" i="1">
                                <a:solidFill>
                                  <a:srgbClr val="3366CC"/>
                                </a:solidFill>
                                <a:latin typeface="Cambria Math" panose="02040503050406030204" pitchFamily="18" charset="0"/>
                              </a:rPr>
                              <m:t>𝑗</m:t>
                            </m:r>
                          </m:sub>
                          <m:sup/>
                          <m:e>
                            <m:sSub>
                              <m:sSubPr>
                                <m:ctrlPr>
                                  <a:rPr lang="en-US" i="1">
                                    <a:solidFill>
                                      <a:srgbClr val="3366CC"/>
                                    </a:solidFill>
                                    <a:latin typeface="Cambria Math" panose="02040503050406030204" pitchFamily="18" charset="0"/>
                                  </a:rPr>
                                </m:ctrlPr>
                              </m:sSubPr>
                              <m:e>
                                <m:r>
                                  <a:rPr lang="en-US" i="1">
                                    <a:solidFill>
                                      <a:srgbClr val="3366CC"/>
                                    </a:solidFill>
                                    <a:latin typeface="Cambria Math" panose="02040503050406030204" pitchFamily="18" charset="0"/>
                                  </a:rPr>
                                  <m:t>𝐶</m:t>
                                </m:r>
                              </m:e>
                              <m:sub>
                                <m:r>
                                  <a:rPr lang="en-US" i="1">
                                    <a:solidFill>
                                      <a:srgbClr val="3366CC"/>
                                    </a:solidFill>
                                    <a:latin typeface="Cambria Math" panose="02040503050406030204" pitchFamily="18" charset="0"/>
                                  </a:rPr>
                                  <m:t>𝑖𝑗</m:t>
                                </m:r>
                              </m:sub>
                            </m:sSub>
                            <m:sSub>
                              <m:sSubPr>
                                <m:ctrlPr>
                                  <a:rPr lang="en-US" i="1">
                                    <a:solidFill>
                                      <a:srgbClr val="3366CC"/>
                                    </a:solidFill>
                                    <a:latin typeface="Cambria Math" panose="02040503050406030204" pitchFamily="18" charset="0"/>
                                  </a:rPr>
                                </m:ctrlPr>
                              </m:sSubPr>
                              <m:e>
                                <m:r>
                                  <a:rPr lang="en-US" i="1">
                                    <a:solidFill>
                                      <a:srgbClr val="3366CC"/>
                                    </a:solidFill>
                                    <a:latin typeface="Cambria Math" panose="02040503050406030204" pitchFamily="18" charset="0"/>
                                  </a:rPr>
                                  <m:t>𝑐</m:t>
                                </m:r>
                              </m:e>
                              <m:sub>
                                <m:r>
                                  <a:rPr lang="en-US" i="1">
                                    <a:solidFill>
                                      <a:srgbClr val="3366CC"/>
                                    </a:solidFill>
                                    <a:latin typeface="Cambria Math" panose="02040503050406030204" pitchFamily="18" charset="0"/>
                                  </a:rPr>
                                  <m:t>𝑖𝑗</m:t>
                                </m:r>
                              </m:sub>
                            </m:sSub>
                          </m:e>
                        </m:nary>
                      </m:e>
                    </m:func>
                  </m:oMath>
                </a14:m>
                <a:r>
                  <a:rPr lang="en-US" dirty="0">
                    <a:solidFill>
                      <a:srgbClr val="3366CC"/>
                    </a:solidFill>
                    <a:cs typeface="Calibri" panose="020F0502020204030204" pitchFamily="34" charset="0"/>
                  </a:rPr>
                  <a:t> </a:t>
                </a:r>
              </a:p>
              <a:p>
                <a:pPr algn="ctr"/>
                <a:r>
                  <a:rPr lang="en-US" dirty="0">
                    <a:solidFill>
                      <a:srgbClr val="3366CC"/>
                    </a:solidFill>
                    <a:cs typeface="Calibri" panose="020F0502020204030204" pitchFamily="34" charset="0"/>
                  </a:rPr>
                  <a:t>(</a:t>
                </a:r>
                <a14:m>
                  <m:oMath xmlns:m="http://schemas.openxmlformats.org/officeDocument/2006/math">
                    <m:sSub>
                      <m:sSubPr>
                        <m:ctrlPr>
                          <a:rPr lang="en-US" b="0" i="1" dirty="0" smtClean="0">
                            <a:solidFill>
                              <a:srgbClr val="3366CC"/>
                            </a:solidFill>
                            <a:latin typeface="Cambria Math" panose="02040503050406030204" pitchFamily="18" charset="0"/>
                          </a:rPr>
                        </m:ctrlPr>
                      </m:sSubPr>
                      <m:e>
                        <m:r>
                          <a:rPr lang="en-US" b="0" i="1" dirty="0" smtClean="0">
                            <a:solidFill>
                              <a:srgbClr val="3366CC"/>
                            </a:solidFill>
                            <a:latin typeface="Cambria Math" panose="02040503050406030204" pitchFamily="18" charset="0"/>
                          </a:rPr>
                          <m:t>𝑏</m:t>
                        </m:r>
                      </m:e>
                      <m:sub>
                        <m:r>
                          <a:rPr lang="en-US" b="0" i="1" dirty="0" smtClean="0">
                            <a:solidFill>
                              <a:srgbClr val="3366CC"/>
                            </a:solidFill>
                            <a:latin typeface="Cambria Math" panose="02040503050406030204" pitchFamily="18" charset="0"/>
                          </a:rPr>
                          <m:t>𝑖</m:t>
                        </m:r>
                      </m:sub>
                    </m:sSub>
                  </m:oMath>
                </a14:m>
                <a:r>
                  <a:rPr lang="en-US" dirty="0">
                    <a:solidFill>
                      <a:srgbClr val="3366CC"/>
                    </a:solidFill>
                    <a:cs typeface="Calibri" panose="020F0502020204030204" pitchFamily="34" charset="0"/>
                  </a:rPr>
                  <a:t>: whether object </a:t>
                </a:r>
                <a14:m>
                  <m:oMath xmlns:m="http://schemas.openxmlformats.org/officeDocument/2006/math">
                    <m:r>
                      <a:rPr lang="en-US" b="0" i="1" smtClean="0">
                        <a:solidFill>
                          <a:srgbClr val="3366CC"/>
                        </a:solidFill>
                        <a:latin typeface="Cambria Math" panose="02040503050406030204" pitchFamily="18" charset="0"/>
                      </a:rPr>
                      <m:t>𝑖</m:t>
                    </m:r>
                  </m:oMath>
                </a14:m>
                <a:r>
                  <a:rPr lang="en-US" dirty="0">
                    <a:solidFill>
                      <a:srgbClr val="3366CC"/>
                    </a:solidFill>
                    <a:cs typeface="Calibri" panose="020F0502020204030204" pitchFamily="34" charset="0"/>
                  </a:rPr>
                  <a:t> is selected; </a:t>
                </a:r>
                <a14:m>
                  <m:oMath xmlns:m="http://schemas.openxmlformats.org/officeDocument/2006/math">
                    <m:sSub>
                      <m:sSubPr>
                        <m:ctrlPr>
                          <a:rPr lang="en-US" i="1" smtClean="0">
                            <a:solidFill>
                              <a:srgbClr val="3366CC"/>
                            </a:solidFill>
                            <a:latin typeface="Cambria Math" panose="02040503050406030204" pitchFamily="18" charset="0"/>
                          </a:rPr>
                        </m:ctrlPr>
                      </m:sSubPr>
                      <m:e>
                        <m:r>
                          <a:rPr lang="en-US" b="0" i="1" smtClean="0">
                            <a:solidFill>
                              <a:srgbClr val="3366CC"/>
                            </a:solidFill>
                            <a:latin typeface="Cambria Math" panose="02040503050406030204" pitchFamily="18" charset="0"/>
                          </a:rPr>
                          <m:t>𝑐</m:t>
                        </m:r>
                      </m:e>
                      <m:sub>
                        <m:r>
                          <a:rPr lang="en-US" b="0" i="1" smtClean="0">
                            <a:solidFill>
                              <a:srgbClr val="3366CC"/>
                            </a:solidFill>
                            <a:latin typeface="Cambria Math" panose="02040503050406030204" pitchFamily="18" charset="0"/>
                          </a:rPr>
                          <m:t>𝑖𝑗</m:t>
                        </m:r>
                      </m:sub>
                    </m:sSub>
                  </m:oMath>
                </a14:m>
                <a:r>
                  <a:rPr lang="en-US" dirty="0">
                    <a:solidFill>
                      <a:srgbClr val="3366CC"/>
                    </a:solidFill>
                    <a:cs typeface="Calibri" panose="020F0502020204030204" pitchFamily="34" charset="0"/>
                  </a:rPr>
                  <a:t>: whether object </a:t>
                </a:r>
                <a14:m>
                  <m:oMath xmlns:m="http://schemas.openxmlformats.org/officeDocument/2006/math">
                    <m:r>
                      <a:rPr lang="en-US" b="0" i="1" smtClean="0">
                        <a:solidFill>
                          <a:srgbClr val="3366CC"/>
                        </a:solidFill>
                        <a:latin typeface="Cambria Math" panose="02040503050406030204" pitchFamily="18" charset="0"/>
                      </a:rPr>
                      <m:t>𝑖</m:t>
                    </m:r>
                  </m:oMath>
                </a14:m>
                <a:r>
                  <a:rPr lang="en-US" dirty="0">
                    <a:solidFill>
                      <a:srgbClr val="3366CC"/>
                    </a:solidFill>
                    <a:cs typeface="Calibri" panose="020F0502020204030204" pitchFamily="34" charset="0"/>
                  </a:rPr>
                  <a:t> connects with object </a:t>
                </a:r>
                <a14:m>
                  <m:oMath xmlns:m="http://schemas.openxmlformats.org/officeDocument/2006/math">
                    <m:r>
                      <a:rPr lang="en-US" b="0" i="1" smtClean="0">
                        <a:solidFill>
                          <a:srgbClr val="3366CC"/>
                        </a:solidFill>
                        <a:latin typeface="Cambria Math" panose="02040503050406030204" pitchFamily="18" charset="0"/>
                      </a:rPr>
                      <m:t>𝑗</m:t>
                    </m:r>
                  </m:oMath>
                </a14:m>
                <a:r>
                  <a:rPr lang="en-US" dirty="0">
                    <a:solidFill>
                      <a:srgbClr val="3366CC"/>
                    </a:solidFill>
                    <a:cs typeface="Calibri" panose="020F0502020204030204" pitchFamily="34" charset="0"/>
                  </a:rPr>
                  <a:t>)</a:t>
                </a:r>
              </a:p>
            </p:txBody>
          </p:sp>
        </mc:Choice>
        <mc:Fallback xmlns="">
          <p:sp>
            <p:nvSpPr>
              <p:cNvPr id="13" name="TextBox 12">
                <a:extLst>
                  <a:ext uri="{FF2B5EF4-FFF2-40B4-BE49-F238E27FC236}">
                    <a16:creationId xmlns:a16="http://schemas.microsoft.com/office/drawing/2014/main" id="{C3BDCB1A-095A-96E6-131D-7B6650BECA1C}"/>
                  </a:ext>
                </a:extLst>
              </p:cNvPr>
              <p:cNvSpPr txBox="1">
                <a:spLocks noRot="1" noChangeAspect="1" noMove="1" noResize="1" noEditPoints="1" noAdjustHandles="1" noChangeArrowheads="1" noChangeShapeType="1" noTextEdit="1"/>
              </p:cNvSpPr>
              <p:nvPr/>
            </p:nvSpPr>
            <p:spPr>
              <a:xfrm>
                <a:off x="108148" y="4837294"/>
                <a:ext cx="5621930" cy="1889172"/>
              </a:xfrm>
              <a:prstGeom prst="rect">
                <a:avLst/>
              </a:prstGeom>
              <a:blipFill>
                <a:blip r:embed="rId7"/>
                <a:stretch>
                  <a:fillRect t="-1608" b="-4180"/>
                </a:stretch>
              </a:blipFill>
              <a:ln>
                <a:solidFill>
                  <a:srgbClr val="3366CC"/>
                </a:solid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946876E4-42CF-44FC-3BFB-737C0BD7B599}"/>
              </a:ext>
            </a:extLst>
          </p:cNvPr>
          <p:cNvSpPr txBox="1"/>
          <p:nvPr/>
        </p:nvSpPr>
        <p:spPr>
          <a:xfrm>
            <a:off x="7894064" y="3483890"/>
            <a:ext cx="2385502" cy="646331"/>
          </a:xfrm>
          <a:prstGeom prst="rect">
            <a:avLst/>
          </a:prstGeom>
          <a:solidFill>
            <a:schemeClr val="bg1">
              <a:lumMod val="95000"/>
            </a:schemeClr>
          </a:solidFill>
          <a:ln w="28575">
            <a:solidFill>
              <a:srgbClr val="FF0000"/>
            </a:solidFill>
          </a:ln>
        </p:spPr>
        <p:txBody>
          <a:bodyPr wrap="square" rtlCol="0">
            <a:spAutoFit/>
          </a:bodyPr>
          <a:lstStyle/>
          <a:p>
            <a:r>
              <a:rPr lang="en-US" dirty="0">
                <a:cs typeface="Calibri" panose="020F0502020204030204" pitchFamily="34" charset="0"/>
              </a:rPr>
              <a:t>Involves hypothesizing a KG at run time</a:t>
            </a:r>
            <a:endParaRPr lang="en-US" b="1" dirty="0">
              <a:cs typeface="Calibri" panose="020F0502020204030204" pitchFamily="34" charset="0"/>
            </a:endParaRPr>
          </a:p>
        </p:txBody>
      </p:sp>
      <p:sp>
        <p:nvSpPr>
          <p:cNvPr id="19" name="Speech Bubble: Rectangle 18">
            <a:extLst>
              <a:ext uri="{FF2B5EF4-FFF2-40B4-BE49-F238E27FC236}">
                <a16:creationId xmlns:a16="http://schemas.microsoft.com/office/drawing/2014/main" id="{AAF07810-B6CF-4E13-814E-03B929C33B69}"/>
              </a:ext>
            </a:extLst>
          </p:cNvPr>
          <p:cNvSpPr/>
          <p:nvPr/>
        </p:nvSpPr>
        <p:spPr>
          <a:xfrm>
            <a:off x="95448" y="4799996"/>
            <a:ext cx="5634630" cy="1898202"/>
          </a:xfrm>
          <a:prstGeom prst="wedgeRectCallout">
            <a:avLst>
              <a:gd name="adj1" fmla="val 73530"/>
              <a:gd name="adj2" fmla="val -80715"/>
            </a:avLst>
          </a:prstGeom>
          <a:solidFill>
            <a:schemeClr val="bg1">
              <a:lumMod val="8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a typeface="Calibri" panose="020F0502020204030204" pitchFamily="34" charset="0"/>
              <a:cs typeface="Calibri" panose="020F0502020204030204" pitchFamily="34" charset="0"/>
            </a:endParaRPr>
          </a:p>
          <a:p>
            <a:r>
              <a:rPr lang="en-US" dirty="0">
                <a:solidFill>
                  <a:schemeClr val="tx1"/>
                </a:solidFill>
                <a:ea typeface="Calibri" panose="020F0502020204030204" pitchFamily="34" charset="0"/>
                <a:cs typeface="Calibri" panose="020F0502020204030204" pitchFamily="34" charset="0"/>
              </a:rPr>
              <a:t>This is a form of Enrichment, but some of it needs to be done at run-time, given a query. (But we can cache it)</a:t>
            </a:r>
          </a:p>
          <a:p>
            <a:endParaRPr lang="en-US" dirty="0">
              <a:solidFill>
                <a:schemeClr val="tx1"/>
              </a:solidFill>
              <a:ea typeface="Calibri" panose="020F0502020204030204" pitchFamily="34" charset="0"/>
              <a:cs typeface="Calibri" panose="020F0502020204030204" pitchFamily="34" charset="0"/>
            </a:endParaRPr>
          </a:p>
          <a:p>
            <a:r>
              <a:rPr lang="en-US" dirty="0">
                <a:solidFill>
                  <a:schemeClr val="tx1"/>
                </a:solidFill>
                <a:ea typeface="Calibri" panose="020F0502020204030204" pitchFamily="34" charset="0"/>
                <a:cs typeface="Calibri" panose="020F0502020204030204" pitchFamily="34" charset="0"/>
              </a:rPr>
              <a:t>More can be done – e.g., with the use of </a:t>
            </a:r>
            <a:r>
              <a:rPr lang="en-US" b="1" dirty="0">
                <a:solidFill>
                  <a:schemeClr val="tx1"/>
                </a:solidFill>
                <a:ea typeface="Calibri" panose="020F0502020204030204" pitchFamily="34" charset="0"/>
                <a:cs typeface="Calibri" panose="020F0502020204030204" pitchFamily="34" charset="0"/>
              </a:rPr>
              <a:t>query logs</a:t>
            </a:r>
          </a:p>
          <a:p>
            <a:r>
              <a:rPr lang="en-US" sz="1600" dirty="0">
                <a:solidFill>
                  <a:srgbClr val="0000FF"/>
                </a:solidFill>
                <a:ea typeface="Calibri" panose="020F0502020204030204" pitchFamily="34" charset="0"/>
                <a:cs typeface="Calibri" panose="020F0502020204030204" pitchFamily="34" charset="0"/>
              </a:rPr>
              <a:t>Peter Chen et al. : Log-augmented generation:</a:t>
            </a:r>
          </a:p>
          <a:p>
            <a:r>
              <a:rPr lang="en-US" sz="1600" dirty="0">
                <a:solidFill>
                  <a:srgbClr val="0000FF"/>
                </a:solidFill>
                <a:ea typeface="Calibri" panose="020F0502020204030204" pitchFamily="34" charset="0"/>
                <a:cs typeface="Calibri" panose="020F0502020204030204" pitchFamily="34" charset="0"/>
              </a:rPr>
              <a:t>Scaling Test-Time Reasoning with Reusable Computation (ICLR’26)</a:t>
            </a:r>
          </a:p>
          <a:p>
            <a:endParaRPr lang="en-US" dirty="0">
              <a:solidFill>
                <a:schemeClr val="tx1"/>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4702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B6E0B-69DF-D468-3755-47863E3BF1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0EC35C-C163-EB71-F6CD-24E34BA14E73}"/>
              </a:ext>
            </a:extLst>
          </p:cNvPr>
          <p:cNvSpPr>
            <a:spLocks noGrp="1"/>
          </p:cNvSpPr>
          <p:nvPr>
            <p:ph type="title"/>
          </p:nvPr>
        </p:nvSpPr>
        <p:spPr/>
        <p:txBody>
          <a:bodyPr/>
          <a:lstStyle/>
          <a:p>
            <a:r>
              <a:rPr lang="en-US" dirty="0"/>
              <a:t>Where are we in NL-2-SQL?</a:t>
            </a:r>
          </a:p>
        </p:txBody>
      </p:sp>
      <p:sp>
        <p:nvSpPr>
          <p:cNvPr id="3" name="Content Placeholder 2">
            <a:extLst>
              <a:ext uri="{FF2B5EF4-FFF2-40B4-BE49-F238E27FC236}">
                <a16:creationId xmlns:a16="http://schemas.microsoft.com/office/drawing/2014/main" id="{28D79B41-7CB0-AA8F-BBAF-55D5B6AC54FD}"/>
              </a:ext>
            </a:extLst>
          </p:cNvPr>
          <p:cNvSpPr>
            <a:spLocks noGrp="1"/>
          </p:cNvSpPr>
          <p:nvPr>
            <p:ph idx="1"/>
          </p:nvPr>
        </p:nvSpPr>
        <p:spPr>
          <a:xfrm>
            <a:off x="609599" y="1251856"/>
            <a:ext cx="8556673" cy="4887687"/>
          </a:xfrm>
        </p:spPr>
        <p:txBody>
          <a:bodyPr/>
          <a:lstStyle/>
          <a:p>
            <a:r>
              <a:rPr lang="en-US" b="1" dirty="0">
                <a:sym typeface="Wingdings" panose="05000000000000000000" pitchFamily="2" charset="2"/>
              </a:rPr>
              <a:t>ARCHER: </a:t>
            </a:r>
            <a:r>
              <a:rPr lang="en-US" dirty="0">
                <a:sym typeface="Wingdings" panose="05000000000000000000" pitchFamily="2" charset="2"/>
              </a:rPr>
              <a:t>recently introduced Text-to-SQL benchmark with complex arithmetic and reasoning tasks</a:t>
            </a:r>
          </a:p>
          <a:p>
            <a:pPr lvl="1"/>
            <a:r>
              <a:rPr lang="en-US" dirty="0">
                <a:sym typeface="Wingdings" panose="05000000000000000000" pitchFamily="2" charset="2"/>
              </a:rPr>
              <a:t>9/19/25: 	A vanilla GPT-5 based baseline: 44.23%</a:t>
            </a:r>
          </a:p>
          <a:p>
            <a:pPr marL="1371600" lvl="3" indent="0">
              <a:buNone/>
            </a:pPr>
            <a:r>
              <a:rPr lang="en-US" sz="2000" dirty="0">
                <a:sym typeface="Wingdings" panose="05000000000000000000" pitchFamily="2" charset="2"/>
              </a:rPr>
              <a:t>	</a:t>
            </a:r>
            <a:r>
              <a:rPr lang="en-US" sz="2000" b="1" dirty="0">
                <a:sym typeface="Wingdings" panose="05000000000000000000" pitchFamily="2" charset="2"/>
              </a:rPr>
              <a:t>Oracle AI Agentic system</a:t>
            </a:r>
            <a:r>
              <a:rPr lang="en-US" sz="2000" dirty="0">
                <a:sym typeface="Wingdings" panose="05000000000000000000" pitchFamily="2" charset="2"/>
              </a:rPr>
              <a:t>: 54.96%</a:t>
            </a:r>
          </a:p>
          <a:p>
            <a:pPr marL="1371600" lvl="3" indent="0">
              <a:buNone/>
            </a:pPr>
            <a:r>
              <a:rPr lang="en-US" sz="2000" dirty="0">
                <a:sym typeface="Wingdings" panose="05000000000000000000" pitchFamily="2" charset="2"/>
              </a:rPr>
              <a:t>	</a:t>
            </a:r>
            <a:r>
              <a:rPr lang="en-US" sz="2000" dirty="0">
                <a:solidFill>
                  <a:srgbClr val="FF0000"/>
                </a:solidFill>
                <a:sym typeface="Wingdings" panose="05000000000000000000" pitchFamily="2" charset="2"/>
              </a:rPr>
              <a:t>[NEWS] OCI AI Science wins first place in the 2025 competition!</a:t>
            </a:r>
          </a:p>
          <a:p>
            <a:endParaRPr lang="en-US" dirty="0"/>
          </a:p>
          <a:p>
            <a:r>
              <a:rPr lang="en-US" dirty="0"/>
              <a:t>A vanilla NL2SQL system: </a:t>
            </a:r>
            <a:r>
              <a:rPr lang="en-US" dirty="0">
                <a:solidFill>
                  <a:srgbClr val="FF0000"/>
                </a:solidFill>
              </a:rPr>
              <a:t>[</a:t>
            </a:r>
            <a:r>
              <a:rPr lang="en-US" dirty="0"/>
              <a:t>NL Query</a:t>
            </a:r>
            <a:r>
              <a:rPr lang="en-US" dirty="0">
                <a:sym typeface="Wingdings" panose="05000000000000000000" pitchFamily="2" charset="2"/>
              </a:rPr>
              <a:t> LLM  SQL</a:t>
            </a:r>
            <a:r>
              <a:rPr lang="en-US" dirty="0">
                <a:solidFill>
                  <a:srgbClr val="FF0000"/>
                </a:solidFill>
                <a:sym typeface="Wingdings" panose="05000000000000000000" pitchFamily="2" charset="2"/>
              </a:rPr>
              <a:t>]</a:t>
            </a:r>
            <a:r>
              <a:rPr lang="en-US" dirty="0">
                <a:sym typeface="Wingdings" panose="05000000000000000000" pitchFamily="2" charset="2"/>
              </a:rPr>
              <a:t> is not sufficient [in most cases].</a:t>
            </a:r>
          </a:p>
          <a:p>
            <a:pPr lvl="1"/>
            <a:r>
              <a:rPr lang="en-US" dirty="0">
                <a:sym typeface="Wingdings" panose="05000000000000000000" pitchFamily="2" charset="2"/>
              </a:rPr>
              <a:t>Performance is dataset specific; failures are due to both retrieval and generation</a:t>
            </a:r>
          </a:p>
          <a:p>
            <a:pPr lvl="1"/>
            <a:r>
              <a:rPr lang="en-US" dirty="0">
                <a:sym typeface="Wingdings" panose="05000000000000000000" pitchFamily="2" charset="2"/>
              </a:rPr>
              <a:t>Gaps between vanilla models and advanced systems ~20-50%</a:t>
            </a:r>
          </a:p>
          <a:p>
            <a:pPr lvl="1"/>
            <a:endParaRPr lang="en-US" sz="1800" dirty="0">
              <a:sym typeface="Wingdings" panose="05000000000000000000" pitchFamily="2" charset="2"/>
            </a:endParaRPr>
          </a:p>
          <a:p>
            <a:pPr marL="1371600" lvl="3" indent="0">
              <a:buNone/>
            </a:pPr>
            <a:r>
              <a:rPr lang="en-US" sz="2000" dirty="0">
                <a:sym typeface="Wingdings" panose="05000000000000000000" pitchFamily="2" charset="2"/>
              </a:rPr>
              <a:t>	</a:t>
            </a:r>
            <a:endParaRPr lang="en-US" sz="1800" dirty="0">
              <a:solidFill>
                <a:srgbClr val="FF0000"/>
              </a:solidFill>
              <a:sym typeface="Wingdings" panose="05000000000000000000" pitchFamily="2" charset="2"/>
            </a:endParaRPr>
          </a:p>
          <a:p>
            <a:pPr marL="114300" indent="0">
              <a:buNone/>
            </a:pPr>
            <a:r>
              <a:rPr lang="en-US" sz="1600" dirty="0">
                <a:solidFill>
                  <a:schemeClr val="tx1"/>
                </a:solidFill>
                <a:sym typeface="Wingdings" panose="05000000000000000000" pitchFamily="2" charset="2"/>
              </a:rPr>
              <a:t>*Metric: measured as % correct execution</a:t>
            </a:r>
          </a:p>
        </p:txBody>
      </p:sp>
      <p:sp>
        <p:nvSpPr>
          <p:cNvPr id="4" name="Slide Number Placeholder 3">
            <a:extLst>
              <a:ext uri="{FF2B5EF4-FFF2-40B4-BE49-F238E27FC236}">
                <a16:creationId xmlns:a16="http://schemas.microsoft.com/office/drawing/2014/main" id="{756E2996-C5D9-89BE-B78D-952C956236BD}"/>
              </a:ext>
            </a:extLst>
          </p:cNvPr>
          <p:cNvSpPr>
            <a:spLocks noGrp="1"/>
          </p:cNvSpPr>
          <p:nvPr>
            <p:ph type="sldNum" sz="quarter" idx="11"/>
          </p:nvPr>
        </p:nvSpPr>
        <p:spPr/>
        <p:txBody>
          <a:bodyPr/>
          <a:lstStyle/>
          <a:p>
            <a:fld id="{BDF588C3-71D6-5D45-B118-1C664482E1C2}" type="slidenum">
              <a:rPr lang="en-US" smtClean="0"/>
              <a:t>15</a:t>
            </a:fld>
            <a:endParaRPr lang="en-US"/>
          </a:p>
        </p:txBody>
      </p:sp>
      <p:pic>
        <p:nvPicPr>
          <p:cNvPr id="7" name="Picture 6">
            <a:extLst>
              <a:ext uri="{FF2B5EF4-FFF2-40B4-BE49-F238E27FC236}">
                <a16:creationId xmlns:a16="http://schemas.microsoft.com/office/drawing/2014/main" id="{85E11ADB-3E33-C548-FC4B-C848137641E7}"/>
              </a:ext>
            </a:extLst>
          </p:cNvPr>
          <p:cNvPicPr>
            <a:picLocks noChangeAspect="1"/>
          </p:cNvPicPr>
          <p:nvPr/>
        </p:nvPicPr>
        <p:blipFill>
          <a:blip r:embed="rId2"/>
          <a:stretch>
            <a:fillRect/>
          </a:stretch>
        </p:blipFill>
        <p:spPr>
          <a:xfrm>
            <a:off x="9437436" y="911904"/>
            <a:ext cx="2633843" cy="5726317"/>
          </a:xfrm>
          <a:prstGeom prst="rect">
            <a:avLst/>
          </a:prstGeom>
          <a:ln w="28575">
            <a:solidFill>
              <a:schemeClr val="accent1"/>
            </a:solidFill>
          </a:ln>
        </p:spPr>
      </p:pic>
      <p:sp>
        <p:nvSpPr>
          <p:cNvPr id="5" name="Speech Bubble: Rectangle 4">
            <a:extLst>
              <a:ext uri="{FF2B5EF4-FFF2-40B4-BE49-F238E27FC236}">
                <a16:creationId xmlns:a16="http://schemas.microsoft.com/office/drawing/2014/main" id="{F9986054-960E-8371-A553-C073133074DB}"/>
              </a:ext>
            </a:extLst>
          </p:cNvPr>
          <p:cNvSpPr/>
          <p:nvPr/>
        </p:nvSpPr>
        <p:spPr>
          <a:xfrm>
            <a:off x="6952138" y="1743957"/>
            <a:ext cx="2349716" cy="614615"/>
          </a:xfrm>
          <a:prstGeom prst="wedgeRectCallout">
            <a:avLst>
              <a:gd name="adj1" fmla="val -82494"/>
              <a:gd name="adj2" fmla="val 94319"/>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ea typeface="Calibri" panose="020F0502020204030204" pitchFamily="34" charset="0"/>
                <a:cs typeface="Calibri" panose="020F0502020204030204" pitchFamily="34" charset="0"/>
              </a:rPr>
              <a:t>Look at the absolute results!</a:t>
            </a:r>
          </a:p>
        </p:txBody>
      </p:sp>
      <p:sp>
        <p:nvSpPr>
          <p:cNvPr id="8" name="Arrow: Down 7">
            <a:extLst>
              <a:ext uri="{FF2B5EF4-FFF2-40B4-BE49-F238E27FC236}">
                <a16:creationId xmlns:a16="http://schemas.microsoft.com/office/drawing/2014/main" id="{E325A981-466F-1626-A0EE-D6CC452B21A5}"/>
              </a:ext>
            </a:extLst>
          </p:cNvPr>
          <p:cNvSpPr/>
          <p:nvPr/>
        </p:nvSpPr>
        <p:spPr>
          <a:xfrm rot="18358467">
            <a:off x="9134255" y="3526182"/>
            <a:ext cx="470780" cy="1068309"/>
          </a:xfrm>
          <a:prstGeom prst="down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6" name="Speech Bubble: Rectangle 5">
            <a:extLst>
              <a:ext uri="{FF2B5EF4-FFF2-40B4-BE49-F238E27FC236}">
                <a16:creationId xmlns:a16="http://schemas.microsoft.com/office/drawing/2014/main" id="{4C2F3A38-D545-71A5-B8EC-00596932E621}"/>
              </a:ext>
            </a:extLst>
          </p:cNvPr>
          <p:cNvSpPr/>
          <p:nvPr/>
        </p:nvSpPr>
        <p:spPr>
          <a:xfrm>
            <a:off x="6959822" y="1734674"/>
            <a:ext cx="2349716" cy="614615"/>
          </a:xfrm>
          <a:prstGeom prst="wedgeRectCallout">
            <a:avLst>
              <a:gd name="adj1" fmla="val 49295"/>
              <a:gd name="adj2" fmla="val 251847"/>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ea typeface="Calibri" panose="020F0502020204030204" pitchFamily="34" charset="0"/>
                <a:cs typeface="Calibri" panose="020F0502020204030204" pitchFamily="34" charset="0"/>
              </a:rPr>
              <a:t>Look at the absolute results!</a:t>
            </a:r>
          </a:p>
        </p:txBody>
      </p:sp>
    </p:spTree>
    <p:extLst>
      <p:ext uri="{BB962C8B-B14F-4D97-AF65-F5344CB8AC3E}">
        <p14:creationId xmlns:p14="http://schemas.microsoft.com/office/powerpoint/2010/main" val="7474608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 presetClass="entr" presetSubtype="9"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8"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32474-064F-0C0B-1FCB-8194267BD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625DA-AEBF-A61B-0199-EB2695936AF3}"/>
              </a:ext>
            </a:extLst>
          </p:cNvPr>
          <p:cNvSpPr>
            <a:spLocks noGrp="1"/>
          </p:cNvSpPr>
          <p:nvPr>
            <p:ph type="title"/>
          </p:nvPr>
        </p:nvSpPr>
        <p:spPr/>
        <p:txBody>
          <a:bodyPr/>
          <a:lstStyle/>
          <a:p>
            <a:r>
              <a:rPr lang="en-US" dirty="0"/>
              <a:t>Why is it Hard?</a:t>
            </a:r>
          </a:p>
        </p:txBody>
      </p:sp>
      <p:sp>
        <p:nvSpPr>
          <p:cNvPr id="3" name="Content Placeholder 2">
            <a:extLst>
              <a:ext uri="{FF2B5EF4-FFF2-40B4-BE49-F238E27FC236}">
                <a16:creationId xmlns:a16="http://schemas.microsoft.com/office/drawing/2014/main" id="{34756816-EC17-055A-F5D3-CC7038757F73}"/>
              </a:ext>
            </a:extLst>
          </p:cNvPr>
          <p:cNvSpPr>
            <a:spLocks noGrp="1"/>
          </p:cNvSpPr>
          <p:nvPr>
            <p:ph idx="1"/>
          </p:nvPr>
        </p:nvSpPr>
        <p:spPr>
          <a:xfrm>
            <a:off x="609600" y="909959"/>
            <a:ext cx="11190516" cy="1371398"/>
          </a:xfrm>
        </p:spPr>
        <p:txBody>
          <a:bodyPr/>
          <a:lstStyle/>
          <a:p>
            <a:r>
              <a:rPr lang="en-US" sz="2000" dirty="0"/>
              <a:t>In order to access the knowledge we need, and do it efficiently, it is essential to </a:t>
            </a:r>
          </a:p>
          <a:p>
            <a:pPr lvl="1"/>
            <a:r>
              <a:rPr lang="en-US" sz="1800" dirty="0"/>
              <a:t>(1) Develop an </a:t>
            </a:r>
            <a:r>
              <a:rPr lang="en-US" sz="1800" b="1" dirty="0"/>
              <a:t>abstract semantic layer</a:t>
            </a:r>
            <a:r>
              <a:rPr lang="en-US" sz="1800" dirty="0"/>
              <a:t> on top of existing data sources (to bring the data closer to the needs), and </a:t>
            </a:r>
          </a:p>
          <a:p>
            <a:pPr lvl="1"/>
            <a:r>
              <a:rPr lang="en-US" sz="1800" dirty="0"/>
              <a:t>(2) </a:t>
            </a:r>
            <a:r>
              <a:rPr lang="en-US" sz="1800" b="1" dirty="0"/>
              <a:t>Structure:</a:t>
            </a:r>
            <a:r>
              <a:rPr lang="en-US" sz="1800" dirty="0"/>
              <a:t> Understand </a:t>
            </a:r>
            <a:r>
              <a:rPr lang="en-US" sz="1800" b="1" dirty="0"/>
              <a:t>how the data is organized </a:t>
            </a:r>
            <a:r>
              <a:rPr lang="en-US" sz="1800" dirty="0"/>
              <a:t>so that we can plan well </a:t>
            </a:r>
            <a:endParaRPr lang="en-US" sz="1600" dirty="0"/>
          </a:p>
        </p:txBody>
      </p:sp>
      <p:sp>
        <p:nvSpPr>
          <p:cNvPr id="4" name="Slide Number Placeholder 3">
            <a:extLst>
              <a:ext uri="{FF2B5EF4-FFF2-40B4-BE49-F238E27FC236}">
                <a16:creationId xmlns:a16="http://schemas.microsoft.com/office/drawing/2014/main" id="{69723389-6BBF-3ED2-B892-42A79FB32D75}"/>
              </a:ext>
            </a:extLst>
          </p:cNvPr>
          <p:cNvSpPr>
            <a:spLocks noGrp="1"/>
          </p:cNvSpPr>
          <p:nvPr>
            <p:ph type="sldNum" sz="quarter" idx="11"/>
          </p:nvPr>
        </p:nvSpPr>
        <p:spPr/>
        <p:txBody>
          <a:bodyPr/>
          <a:lstStyle/>
          <a:p>
            <a:fld id="{BDF588C3-71D6-5D45-B118-1C664482E1C2}" type="slidenum">
              <a:rPr lang="en-US" smtClean="0"/>
              <a:t>16</a:t>
            </a:fld>
            <a:endParaRPr lang="en-US"/>
          </a:p>
        </p:txBody>
      </p:sp>
      <p:sp>
        <p:nvSpPr>
          <p:cNvPr id="6" name="Content Placeholder 2">
            <a:extLst>
              <a:ext uri="{FF2B5EF4-FFF2-40B4-BE49-F238E27FC236}">
                <a16:creationId xmlns:a16="http://schemas.microsoft.com/office/drawing/2014/main" id="{E6559B6C-33FC-89BC-140E-917EA8FE1736}"/>
              </a:ext>
            </a:extLst>
          </p:cNvPr>
          <p:cNvSpPr txBox="1">
            <a:spLocks/>
          </p:cNvSpPr>
          <p:nvPr/>
        </p:nvSpPr>
        <p:spPr bwMode="auto">
          <a:xfrm>
            <a:off x="6460816" y="2464865"/>
            <a:ext cx="5334000" cy="2517928"/>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On the Data (base) side:</a:t>
            </a:r>
          </a:p>
          <a:p>
            <a:pPr lvl="1"/>
            <a:r>
              <a:rPr lang="en-US" sz="1800" kern="0" dirty="0"/>
              <a:t>Schemas could have a </a:t>
            </a:r>
            <a:r>
              <a:rPr lang="en-US" sz="1800" b="1" kern="0" dirty="0"/>
              <a:t>complex structure </a:t>
            </a:r>
          </a:p>
          <a:p>
            <a:pPr lvl="2"/>
            <a:r>
              <a:rPr lang="en-US" sz="1600" kern="0" dirty="0"/>
              <a:t>Difficult to retrieve the right tables.</a:t>
            </a:r>
          </a:p>
          <a:p>
            <a:pPr lvl="1"/>
            <a:r>
              <a:rPr lang="en-US" sz="1800" b="1" kern="0" dirty="0"/>
              <a:t>Naming: </a:t>
            </a:r>
          </a:p>
          <a:p>
            <a:pPr lvl="2"/>
            <a:r>
              <a:rPr lang="en-US" sz="1600" kern="0" dirty="0"/>
              <a:t>Often ambiguous and uninformative</a:t>
            </a:r>
          </a:p>
          <a:p>
            <a:pPr lvl="2"/>
            <a:r>
              <a:rPr lang="en-US" sz="1600" kern="0" dirty="0"/>
              <a:t>Entity linking</a:t>
            </a:r>
          </a:p>
        </p:txBody>
      </p:sp>
      <p:sp>
        <p:nvSpPr>
          <p:cNvPr id="7" name="Content Placeholder 2">
            <a:extLst>
              <a:ext uri="{FF2B5EF4-FFF2-40B4-BE49-F238E27FC236}">
                <a16:creationId xmlns:a16="http://schemas.microsoft.com/office/drawing/2014/main" id="{084471B2-6ED8-CBDC-6D96-4E487943A5E5}"/>
              </a:ext>
            </a:extLst>
          </p:cNvPr>
          <p:cNvSpPr txBox="1">
            <a:spLocks/>
          </p:cNvSpPr>
          <p:nvPr/>
        </p:nvSpPr>
        <p:spPr bwMode="auto">
          <a:xfrm>
            <a:off x="313751" y="2464865"/>
            <a:ext cx="5334000" cy="2517927"/>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On the Query side:</a:t>
            </a:r>
          </a:p>
          <a:p>
            <a:pPr lvl="1"/>
            <a:r>
              <a:rPr lang="en-US" sz="1800" b="1" kern="0" dirty="0"/>
              <a:t>Semantic similarity:</a:t>
            </a:r>
          </a:p>
          <a:p>
            <a:pPr lvl="2"/>
            <a:r>
              <a:rPr lang="en-US" sz="1600" kern="0" dirty="0"/>
              <a:t>Queries and data objects are not “similar”, and even when they are often it’s not sufficient. </a:t>
            </a:r>
          </a:p>
          <a:p>
            <a:pPr lvl="1"/>
            <a:r>
              <a:rPr lang="en-US" sz="1800" b="1" kern="0" dirty="0"/>
              <a:t>Complex queries: </a:t>
            </a:r>
          </a:p>
          <a:p>
            <a:pPr lvl="2"/>
            <a:r>
              <a:rPr lang="en-US" sz="1600" kern="0" dirty="0"/>
              <a:t>Require decomposition that is often structure aware</a:t>
            </a:r>
          </a:p>
        </p:txBody>
      </p:sp>
      <p:sp>
        <p:nvSpPr>
          <p:cNvPr id="16" name="Content Placeholder 2">
            <a:extLst>
              <a:ext uri="{FF2B5EF4-FFF2-40B4-BE49-F238E27FC236}">
                <a16:creationId xmlns:a16="http://schemas.microsoft.com/office/drawing/2014/main" id="{DDA52698-1A91-15DA-4FAC-6301CBCACEE4}"/>
              </a:ext>
            </a:extLst>
          </p:cNvPr>
          <p:cNvSpPr txBox="1">
            <a:spLocks/>
          </p:cNvSpPr>
          <p:nvPr/>
        </p:nvSpPr>
        <p:spPr bwMode="auto">
          <a:xfrm>
            <a:off x="2776498" y="5195892"/>
            <a:ext cx="6639005" cy="1362128"/>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b="1" kern="0" dirty="0"/>
              <a:t>Reasoning:</a:t>
            </a:r>
            <a:r>
              <a:rPr lang="en-US" sz="2000" kern="0" dirty="0"/>
              <a:t> Queries could require supporting specific types of reasoning that evade general purpose models</a:t>
            </a:r>
          </a:p>
          <a:p>
            <a:pPr lvl="1"/>
            <a:r>
              <a:rPr lang="en-US" sz="1600" kern="0" dirty="0"/>
              <a:t>Aggregation of information, temporal references and reasoning, counterfactuals,…</a:t>
            </a:r>
          </a:p>
        </p:txBody>
      </p:sp>
      <p:sp>
        <p:nvSpPr>
          <p:cNvPr id="5" name="Speech Bubble: Rectangle 4">
            <a:extLst>
              <a:ext uri="{FF2B5EF4-FFF2-40B4-BE49-F238E27FC236}">
                <a16:creationId xmlns:a16="http://schemas.microsoft.com/office/drawing/2014/main" id="{7B068DE2-9E7E-4D27-7DC8-0997AC83366F}"/>
              </a:ext>
            </a:extLst>
          </p:cNvPr>
          <p:cNvSpPr/>
          <p:nvPr/>
        </p:nvSpPr>
        <p:spPr>
          <a:xfrm>
            <a:off x="6833724" y="67671"/>
            <a:ext cx="2294092" cy="629122"/>
          </a:xfrm>
          <a:prstGeom prst="wedgeRectCallout">
            <a:avLst>
              <a:gd name="adj1" fmla="val -97344"/>
              <a:gd name="adj2" fmla="val 17469"/>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ea typeface="Calibri" panose="020F0502020204030204" pitchFamily="34" charset="0"/>
                <a:cs typeface="Calibri" panose="020F0502020204030204" pitchFamily="34" charset="0"/>
              </a:rPr>
              <a:t>Many exciting problems to think about</a:t>
            </a:r>
          </a:p>
        </p:txBody>
      </p:sp>
    </p:spTree>
    <p:extLst>
      <p:ext uri="{BB962C8B-B14F-4D97-AF65-F5344CB8AC3E}">
        <p14:creationId xmlns:p14="http://schemas.microsoft.com/office/powerpoint/2010/main" val="6305463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6"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4B78-049C-BACD-B51B-21B42D0F8A5C}"/>
              </a:ext>
            </a:extLst>
          </p:cNvPr>
          <p:cNvSpPr>
            <a:spLocks noGrp="1"/>
          </p:cNvSpPr>
          <p:nvPr>
            <p:ph type="title"/>
          </p:nvPr>
        </p:nvSpPr>
        <p:spPr/>
        <p:txBody>
          <a:bodyPr/>
          <a:lstStyle/>
          <a:p>
            <a:r>
              <a:rPr lang="en-US" dirty="0"/>
              <a:t>ORACLE AI Solution: SOMA-SQL </a:t>
            </a:r>
            <a:r>
              <a:rPr lang="en-US" sz="2000" dirty="0">
                <a:solidFill>
                  <a:schemeClr val="tx1"/>
                </a:solidFill>
              </a:rPr>
              <a:t>[Somayajula, Liu, et al.’26]</a:t>
            </a:r>
            <a:endParaRPr lang="en-US" dirty="0">
              <a:solidFill>
                <a:schemeClr val="tx1"/>
              </a:solidFill>
            </a:endParaRPr>
          </a:p>
        </p:txBody>
      </p:sp>
      <p:sp>
        <p:nvSpPr>
          <p:cNvPr id="3" name="Content Placeholder 2">
            <a:extLst>
              <a:ext uri="{FF2B5EF4-FFF2-40B4-BE49-F238E27FC236}">
                <a16:creationId xmlns:a16="http://schemas.microsoft.com/office/drawing/2014/main" id="{53C44614-809B-4BF0-2368-48B60E0FE60A}"/>
              </a:ext>
            </a:extLst>
          </p:cNvPr>
          <p:cNvSpPr>
            <a:spLocks noGrp="1"/>
          </p:cNvSpPr>
          <p:nvPr>
            <p:ph idx="1"/>
          </p:nvPr>
        </p:nvSpPr>
        <p:spPr>
          <a:xfrm>
            <a:off x="265651" y="1251856"/>
            <a:ext cx="6168705" cy="4484915"/>
          </a:xfrm>
        </p:spPr>
        <p:txBody>
          <a:bodyPr/>
          <a:lstStyle/>
          <a:p>
            <a:r>
              <a:rPr lang="en-US" dirty="0">
                <a:solidFill>
                  <a:srgbClr val="2D2D2D"/>
                </a:solidFill>
              </a:rPr>
              <a:t>NL Question: "What were the </a:t>
            </a:r>
            <a:r>
              <a:rPr lang="en-US" dirty="0">
                <a:solidFill>
                  <a:srgbClr val="3366CC"/>
                </a:solidFill>
              </a:rPr>
              <a:t>top-performing</a:t>
            </a:r>
            <a:r>
              <a:rPr lang="en-US" dirty="0">
                <a:solidFill>
                  <a:srgbClr val="2D2D2D"/>
                </a:solidFill>
              </a:rPr>
              <a:t> regions in </a:t>
            </a:r>
            <a:r>
              <a:rPr lang="en-US" dirty="0">
                <a:solidFill>
                  <a:srgbClr val="3366CC"/>
                </a:solidFill>
              </a:rPr>
              <a:t>New York last quarter</a:t>
            </a:r>
            <a:r>
              <a:rPr lang="en-US" dirty="0">
                <a:solidFill>
                  <a:srgbClr val="2D2D2D"/>
                </a:solidFill>
              </a:rPr>
              <a:t>?“</a:t>
            </a:r>
          </a:p>
          <a:p>
            <a:pPr lvl="1"/>
            <a:endParaRPr lang="en-US" dirty="0">
              <a:solidFill>
                <a:srgbClr val="2D2D2D"/>
              </a:solidFill>
            </a:endParaRPr>
          </a:p>
          <a:p>
            <a:pPr lvl="1"/>
            <a:r>
              <a:rPr lang="en-US" dirty="0">
                <a:solidFill>
                  <a:srgbClr val="2D2D2D"/>
                </a:solidFill>
              </a:rPr>
              <a:t>Query-level ambiguity – underspecified intent: </a:t>
            </a:r>
          </a:p>
          <a:p>
            <a:pPr lvl="2"/>
            <a:r>
              <a:rPr lang="en-US" b="1" dirty="0"/>
              <a:t>New York: </a:t>
            </a:r>
            <a:r>
              <a:rPr lang="en-US" dirty="0">
                <a:solidFill>
                  <a:srgbClr val="4A4F57"/>
                </a:solidFill>
              </a:rPr>
              <a:t>city, state, NYSE value</a:t>
            </a:r>
          </a:p>
          <a:p>
            <a:pPr marL="914400" lvl="2" indent="0">
              <a:buNone/>
            </a:pPr>
            <a:endParaRPr lang="en-US" dirty="0">
              <a:solidFill>
                <a:srgbClr val="4A4F57"/>
              </a:solidFill>
            </a:endParaRPr>
          </a:p>
          <a:p>
            <a:pPr lvl="1"/>
            <a:r>
              <a:rPr lang="en-US" dirty="0">
                <a:solidFill>
                  <a:srgbClr val="2D2D2D"/>
                </a:solidFill>
              </a:rPr>
              <a:t>Schema-level ambiguity – unspecified reference:  </a:t>
            </a:r>
          </a:p>
          <a:p>
            <a:pPr lvl="2"/>
            <a:r>
              <a:rPr lang="en-US" b="1" dirty="0"/>
              <a:t>Last quarter: </a:t>
            </a:r>
            <a:r>
              <a:rPr lang="en-US" dirty="0">
                <a:solidFill>
                  <a:srgbClr val="4A4F57"/>
                </a:solidFill>
              </a:rPr>
              <a:t>calendar, fiscal, rolling 90 days</a:t>
            </a:r>
          </a:p>
          <a:p>
            <a:pPr marL="914400" lvl="2" indent="0">
              <a:buNone/>
            </a:pPr>
            <a:endParaRPr lang="en-US" dirty="0">
              <a:solidFill>
                <a:srgbClr val="4A4F57"/>
              </a:solidFill>
            </a:endParaRPr>
          </a:p>
          <a:p>
            <a:pPr lvl="1"/>
            <a:r>
              <a:rPr lang="en-US" dirty="0">
                <a:solidFill>
                  <a:srgbClr val="2D2D2D"/>
                </a:solidFill>
              </a:rPr>
              <a:t>Contextual ambiguity – questions assume  domain knowledge or business logic absent from both the question and the schema, </a:t>
            </a:r>
          </a:p>
          <a:p>
            <a:pPr lvl="2"/>
            <a:r>
              <a:rPr lang="en-US" b="1" dirty="0"/>
              <a:t>Top Performing: </a:t>
            </a:r>
            <a:r>
              <a:rPr lang="en-US" dirty="0">
                <a:solidFill>
                  <a:srgbClr val="4A4F57"/>
                </a:solidFill>
              </a:rPr>
              <a:t>revenue, growth rate, closed deals</a:t>
            </a:r>
          </a:p>
          <a:p>
            <a:endParaRPr lang="en-US" dirty="0"/>
          </a:p>
          <a:p>
            <a:endParaRPr lang="en-US" dirty="0"/>
          </a:p>
        </p:txBody>
      </p:sp>
      <p:sp>
        <p:nvSpPr>
          <p:cNvPr id="4" name="Slide Number Placeholder 3">
            <a:extLst>
              <a:ext uri="{FF2B5EF4-FFF2-40B4-BE49-F238E27FC236}">
                <a16:creationId xmlns:a16="http://schemas.microsoft.com/office/drawing/2014/main" id="{E69C6CF2-1D7E-4862-E013-28EFE9D34B67}"/>
              </a:ext>
            </a:extLst>
          </p:cNvPr>
          <p:cNvSpPr>
            <a:spLocks noGrp="1"/>
          </p:cNvSpPr>
          <p:nvPr>
            <p:ph type="sldNum" sz="quarter" idx="11"/>
          </p:nvPr>
        </p:nvSpPr>
        <p:spPr/>
        <p:txBody>
          <a:bodyPr/>
          <a:lstStyle/>
          <a:p>
            <a:fld id="{BDF588C3-71D6-5D45-B118-1C664482E1C2}" type="slidenum">
              <a:rPr lang="en-US" smtClean="0"/>
              <a:t>17</a:t>
            </a:fld>
            <a:endParaRPr lang="en-US"/>
          </a:p>
        </p:txBody>
      </p:sp>
      <p:sp>
        <p:nvSpPr>
          <p:cNvPr id="6" name="TextBox 5">
            <a:extLst>
              <a:ext uri="{FF2B5EF4-FFF2-40B4-BE49-F238E27FC236}">
                <a16:creationId xmlns:a16="http://schemas.microsoft.com/office/drawing/2014/main" id="{97CCAD38-2C42-D401-FF1F-FF81FD1770E2}"/>
              </a:ext>
            </a:extLst>
          </p:cNvPr>
          <p:cNvSpPr txBox="1"/>
          <p:nvPr/>
        </p:nvSpPr>
        <p:spPr>
          <a:xfrm>
            <a:off x="1649834" y="5943025"/>
            <a:ext cx="3400338" cy="646331"/>
          </a:xfrm>
          <a:prstGeom prst="rect">
            <a:avLst/>
          </a:prstGeom>
          <a:solidFill>
            <a:schemeClr val="bg1">
              <a:lumMod val="95000"/>
            </a:schemeClr>
          </a:solidFill>
          <a:ln w="28575">
            <a:solidFill>
              <a:srgbClr val="478FE1"/>
            </a:solidFill>
          </a:ln>
        </p:spPr>
        <p:txBody>
          <a:bodyPr wrap="square">
            <a:spAutoFit/>
          </a:bodyPr>
          <a:lstStyle/>
          <a:p>
            <a:pPr algn="l"/>
            <a:r>
              <a:rPr lang="en-US" sz="1800" b="0" dirty="0">
                <a:solidFill>
                  <a:srgbClr val="4A4F57"/>
                </a:solidFill>
              </a:rPr>
              <a:t>Different choices impact filters, joins, and time windows.</a:t>
            </a:r>
          </a:p>
        </p:txBody>
      </p:sp>
      <p:sp>
        <p:nvSpPr>
          <p:cNvPr id="7" name="Content Placeholder 2">
            <a:extLst>
              <a:ext uri="{FF2B5EF4-FFF2-40B4-BE49-F238E27FC236}">
                <a16:creationId xmlns:a16="http://schemas.microsoft.com/office/drawing/2014/main" id="{739E198F-F6A8-EAE9-43F0-A734FA24B153}"/>
              </a:ext>
            </a:extLst>
          </p:cNvPr>
          <p:cNvSpPr txBox="1">
            <a:spLocks/>
          </p:cNvSpPr>
          <p:nvPr/>
        </p:nvSpPr>
        <p:spPr bwMode="auto">
          <a:xfrm>
            <a:off x="6803470" y="1260384"/>
            <a:ext cx="5311635"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solidFill>
                  <a:srgbClr val="2D2D2D"/>
                </a:solidFill>
              </a:rPr>
              <a:t>SOMA-SQL Workflow:</a:t>
            </a:r>
          </a:p>
          <a:p>
            <a:endParaRPr lang="en-US" kern="0" dirty="0">
              <a:solidFill>
                <a:srgbClr val="2D2D2D"/>
              </a:solidFill>
            </a:endParaRPr>
          </a:p>
          <a:p>
            <a:r>
              <a:rPr lang="en-US" dirty="0">
                <a:solidFill>
                  <a:srgbClr val="4A4F57"/>
                </a:solidFill>
              </a:rPr>
              <a:t>Detect ambiguity dimensions</a:t>
            </a:r>
          </a:p>
          <a:p>
            <a:pPr lvl="1"/>
            <a:r>
              <a:rPr lang="en-US" dirty="0">
                <a:solidFill>
                  <a:srgbClr val="4A4F57"/>
                </a:solidFill>
              </a:rPr>
              <a:t>Taxonomy cues + K-SQL disagreements</a:t>
            </a:r>
          </a:p>
          <a:p>
            <a:endParaRPr lang="en-US" dirty="0">
              <a:solidFill>
                <a:srgbClr val="4A4F57"/>
              </a:solidFill>
            </a:endParaRPr>
          </a:p>
          <a:p>
            <a:r>
              <a:rPr lang="en-US" dirty="0">
                <a:solidFill>
                  <a:srgbClr val="4A4F57"/>
                </a:solidFill>
              </a:rPr>
              <a:t>Resolve with evidence</a:t>
            </a:r>
          </a:p>
          <a:p>
            <a:pPr lvl="1"/>
            <a:r>
              <a:rPr lang="en-US" dirty="0">
                <a:solidFill>
                  <a:srgbClr val="4A4F57"/>
                </a:solidFill>
              </a:rPr>
              <a:t>Synthetic-log MCQs + database probes</a:t>
            </a:r>
          </a:p>
          <a:p>
            <a:pPr lvl="1"/>
            <a:endParaRPr lang="en-US" dirty="0">
              <a:solidFill>
                <a:srgbClr val="4A4F57"/>
              </a:solidFill>
            </a:endParaRPr>
          </a:p>
          <a:p>
            <a:r>
              <a:rPr lang="en-US" dirty="0">
                <a:solidFill>
                  <a:srgbClr val="4A4F57"/>
                </a:solidFill>
              </a:rPr>
              <a:t>Generate evidence-backed SQL</a:t>
            </a:r>
          </a:p>
          <a:p>
            <a:pPr lvl="1"/>
            <a:r>
              <a:rPr lang="en-US" dirty="0">
                <a:solidFill>
                  <a:srgbClr val="4A4F57"/>
                </a:solidFill>
              </a:rPr>
              <a:t>Repair/select after assumptions are resolved</a:t>
            </a:r>
          </a:p>
          <a:p>
            <a:endParaRPr lang="en-US" dirty="0">
              <a:solidFill>
                <a:srgbClr val="4A4F57"/>
              </a:solidFill>
            </a:endParaRPr>
          </a:p>
          <a:p>
            <a:pPr lvl="1"/>
            <a:endParaRPr lang="en-US" dirty="0">
              <a:solidFill>
                <a:srgbClr val="4A4F57"/>
              </a:solidFill>
            </a:endParaRPr>
          </a:p>
          <a:p>
            <a:endParaRPr lang="en-US" dirty="0">
              <a:solidFill>
                <a:srgbClr val="4A4F57"/>
              </a:solidFill>
            </a:endParaRPr>
          </a:p>
          <a:p>
            <a:pPr lvl="1"/>
            <a:endParaRPr lang="en-US" dirty="0">
              <a:solidFill>
                <a:srgbClr val="4A4F57"/>
              </a:solidFill>
            </a:endParaRPr>
          </a:p>
          <a:p>
            <a:endParaRPr lang="en-US" kern="0" dirty="0">
              <a:solidFill>
                <a:srgbClr val="2D2D2D"/>
              </a:solidFill>
            </a:endParaRPr>
          </a:p>
          <a:p>
            <a:endParaRPr lang="en-US" kern="0" dirty="0">
              <a:solidFill>
                <a:srgbClr val="2D2D2D"/>
              </a:solidFill>
            </a:endParaRPr>
          </a:p>
          <a:p>
            <a:endParaRPr lang="en-US" kern="0" dirty="0"/>
          </a:p>
        </p:txBody>
      </p:sp>
      <p:sp>
        <p:nvSpPr>
          <p:cNvPr id="12" name="TextBox 11">
            <a:extLst>
              <a:ext uri="{FF2B5EF4-FFF2-40B4-BE49-F238E27FC236}">
                <a16:creationId xmlns:a16="http://schemas.microsoft.com/office/drawing/2014/main" id="{D382852F-CFA0-9A3B-6C8B-14F993E76C5C}"/>
              </a:ext>
            </a:extLst>
          </p:cNvPr>
          <p:cNvSpPr txBox="1"/>
          <p:nvPr/>
        </p:nvSpPr>
        <p:spPr>
          <a:xfrm>
            <a:off x="7141830" y="5943024"/>
            <a:ext cx="4516068" cy="646331"/>
          </a:xfrm>
          <a:prstGeom prst="rect">
            <a:avLst/>
          </a:prstGeom>
          <a:solidFill>
            <a:schemeClr val="bg1">
              <a:lumMod val="95000"/>
            </a:schemeClr>
          </a:solidFill>
          <a:ln w="28575">
            <a:solidFill>
              <a:srgbClr val="478FE1"/>
            </a:solidFill>
          </a:ln>
        </p:spPr>
        <p:txBody>
          <a:bodyPr wrap="square">
            <a:spAutoFit/>
          </a:bodyPr>
          <a:lstStyle/>
          <a:p>
            <a:r>
              <a:rPr lang="en-US" dirty="0"/>
              <a:t>Net effect: an ambiguous question becomes an evidence-backed intent, not a silent guess.</a:t>
            </a:r>
          </a:p>
        </p:txBody>
      </p:sp>
      <p:sp>
        <p:nvSpPr>
          <p:cNvPr id="13" name="Down Arrow 70">
            <a:extLst>
              <a:ext uri="{FF2B5EF4-FFF2-40B4-BE49-F238E27FC236}">
                <a16:creationId xmlns:a16="http://schemas.microsoft.com/office/drawing/2014/main" id="{063F3E32-CEEE-88BC-9307-49F9892AF3A8}"/>
              </a:ext>
            </a:extLst>
          </p:cNvPr>
          <p:cNvSpPr/>
          <p:nvPr/>
        </p:nvSpPr>
        <p:spPr>
          <a:xfrm>
            <a:off x="6945954" y="2715650"/>
            <a:ext cx="91440" cy="384048"/>
          </a:xfrm>
          <a:prstGeom prst="downArrow">
            <a:avLst/>
          </a:prstGeom>
          <a:solidFill>
            <a:srgbClr val="C739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14" name="Down Arrow 70">
            <a:extLst>
              <a:ext uri="{FF2B5EF4-FFF2-40B4-BE49-F238E27FC236}">
                <a16:creationId xmlns:a16="http://schemas.microsoft.com/office/drawing/2014/main" id="{AB57328A-4D8F-DB8E-0B8B-137548C8F02B}"/>
              </a:ext>
            </a:extLst>
          </p:cNvPr>
          <p:cNvSpPr/>
          <p:nvPr/>
        </p:nvSpPr>
        <p:spPr>
          <a:xfrm>
            <a:off x="6945824" y="4008954"/>
            <a:ext cx="91440" cy="384048"/>
          </a:xfrm>
          <a:prstGeom prst="downArrow">
            <a:avLst/>
          </a:prstGeom>
          <a:solidFill>
            <a:srgbClr val="C739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18" name="TextBox 17">
            <a:extLst>
              <a:ext uri="{FF2B5EF4-FFF2-40B4-BE49-F238E27FC236}">
                <a16:creationId xmlns:a16="http://schemas.microsoft.com/office/drawing/2014/main" id="{6253409D-9C8D-56C6-B0EE-53AAC9775C93}"/>
              </a:ext>
            </a:extLst>
          </p:cNvPr>
          <p:cNvSpPr txBox="1"/>
          <p:nvPr/>
        </p:nvSpPr>
        <p:spPr>
          <a:xfrm>
            <a:off x="888534" y="851746"/>
            <a:ext cx="10414932" cy="400110"/>
          </a:xfrm>
          <a:prstGeom prst="rect">
            <a:avLst/>
          </a:prstGeom>
          <a:solidFill>
            <a:schemeClr val="bg1">
              <a:lumMod val="75000"/>
            </a:schemeClr>
          </a:solidFill>
          <a:ln>
            <a:solidFill>
              <a:srgbClr val="478FE1"/>
            </a:solidFill>
          </a:ln>
        </p:spPr>
        <p:txBody>
          <a:bodyPr wrap="square">
            <a:spAutoFit/>
          </a:bodyPr>
          <a:lstStyle/>
          <a:p>
            <a:pPr algn="ctr"/>
            <a:r>
              <a:rPr kumimoji="0" lang="en-US" sz="20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S</a:t>
            </a:r>
            <a:r>
              <a:rPr kumimoji="0" lang="en-US" sz="2000" b="0" i="0" u="none" strike="noStrike" kern="0" cap="none" spc="0" normalizeH="0" baseline="0" noProof="0" dirty="0">
                <a:ln>
                  <a:noFill/>
                </a:ln>
                <a:solidFill>
                  <a:srgbClr val="3366CC"/>
                </a:solidFill>
                <a:effectLst/>
                <a:uLnTx/>
                <a:uFillTx/>
                <a:latin typeface="Calibri"/>
                <a:ea typeface="Calibri" panose="020F0502020204030204" pitchFamily="34" charset="0"/>
                <a:cs typeface="Calibri" panose="020F0502020204030204" pitchFamily="34" charset="0"/>
              </a:rPr>
              <a:t>ynthetic Query Log and Pr</a:t>
            </a:r>
            <a:r>
              <a:rPr kumimoji="0" lang="en-US" sz="20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o</a:t>
            </a:r>
            <a:r>
              <a:rPr kumimoji="0" lang="en-US" sz="2000" b="0" i="0" u="none" strike="noStrike" kern="0" cap="none" spc="0" normalizeH="0" baseline="0" noProof="0" dirty="0">
                <a:ln>
                  <a:noFill/>
                </a:ln>
                <a:solidFill>
                  <a:srgbClr val="3366CC"/>
                </a:solidFill>
                <a:effectLst/>
                <a:uLnTx/>
                <a:uFillTx/>
                <a:latin typeface="Calibri"/>
                <a:ea typeface="Calibri" panose="020F0502020204030204" pitchFamily="34" charset="0"/>
                <a:cs typeface="Calibri" panose="020F0502020204030204" pitchFamily="34" charset="0"/>
              </a:rPr>
              <a:t>bing for </a:t>
            </a:r>
            <a:r>
              <a:rPr kumimoji="0" lang="en-US" sz="20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M</a:t>
            </a:r>
            <a:r>
              <a:rPr kumimoji="0" lang="en-US" sz="2000" b="0" i="0" u="none" strike="noStrike" kern="0" cap="none" spc="0" normalizeH="0" baseline="0" noProof="0" dirty="0">
                <a:ln>
                  <a:noFill/>
                </a:ln>
                <a:solidFill>
                  <a:srgbClr val="3366CC"/>
                </a:solidFill>
                <a:effectLst/>
                <a:uLnTx/>
                <a:uFillTx/>
                <a:latin typeface="Calibri"/>
                <a:ea typeface="Calibri" panose="020F0502020204030204" pitchFamily="34" charset="0"/>
                <a:cs typeface="Calibri" panose="020F0502020204030204" pitchFamily="34" charset="0"/>
              </a:rPr>
              <a:t>ulti-source </a:t>
            </a:r>
            <a:r>
              <a:rPr kumimoji="0" lang="en-US" sz="20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A</a:t>
            </a:r>
            <a:r>
              <a:rPr kumimoji="0" lang="en-US" sz="2000" b="0" i="0" u="none" strike="noStrike" kern="0" cap="none" spc="0" normalizeH="0" baseline="0" noProof="0" dirty="0">
                <a:ln>
                  <a:noFill/>
                </a:ln>
                <a:solidFill>
                  <a:srgbClr val="3366CC"/>
                </a:solidFill>
                <a:effectLst/>
                <a:uLnTx/>
                <a:uFillTx/>
                <a:latin typeface="Calibri"/>
                <a:ea typeface="Calibri" panose="020F0502020204030204" pitchFamily="34" charset="0"/>
                <a:cs typeface="Calibri" panose="020F0502020204030204" pitchFamily="34" charset="0"/>
              </a:rPr>
              <a:t>mbiguity Resolution </a:t>
            </a:r>
            <a:endParaRPr lang="en-US" sz="1400" dirty="0"/>
          </a:p>
        </p:txBody>
      </p:sp>
      <p:sp>
        <p:nvSpPr>
          <p:cNvPr id="19" name="Arrow: Down 18">
            <a:extLst>
              <a:ext uri="{FF2B5EF4-FFF2-40B4-BE49-F238E27FC236}">
                <a16:creationId xmlns:a16="http://schemas.microsoft.com/office/drawing/2014/main" id="{D36C366D-68A8-F885-A335-225ADCAA6436}"/>
              </a:ext>
            </a:extLst>
          </p:cNvPr>
          <p:cNvSpPr/>
          <p:nvPr/>
        </p:nvSpPr>
        <p:spPr>
          <a:xfrm rot="2311880">
            <a:off x="10539839" y="2804728"/>
            <a:ext cx="470780" cy="1068309"/>
          </a:xfrm>
          <a:prstGeom prst="down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8497749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22" presetClass="entr" presetSubtype="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22" presetClass="entr" presetSubtype="1" fill="hold" grpId="0" nodeType="after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0"/>
                            </p:stCondLst>
                            <p:childTnLst>
                              <p:par>
                                <p:cTn id="38" presetID="2" presetClass="entr" presetSubtype="3"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1000" fill="hold"/>
                                        <p:tgtEl>
                                          <p:spTgt spid="19"/>
                                        </p:tgtEl>
                                        <p:attrNameLst>
                                          <p:attrName>ppt_x</p:attrName>
                                        </p:attrNameLst>
                                      </p:cBhvr>
                                      <p:tavLst>
                                        <p:tav tm="0">
                                          <p:val>
                                            <p:strVal val="1+#ppt_w/2"/>
                                          </p:val>
                                        </p:tav>
                                        <p:tav tm="100000">
                                          <p:val>
                                            <p:strVal val="#ppt_x"/>
                                          </p:val>
                                        </p:tav>
                                      </p:tavLst>
                                    </p:anim>
                                    <p:anim calcmode="lin" valueType="num">
                                      <p:cBhvr additive="base">
                                        <p:cTn id="41"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P spid="12" grpId="0" animBg="1"/>
      <p:bldP spid="13" grpId="0" animBg="1"/>
      <p:bldP spid="14"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290A-FC98-5F15-0DB6-D0FA6972DCB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1A47C1-0082-F8DE-708F-40945D10E554}"/>
              </a:ext>
            </a:extLst>
          </p:cNvPr>
          <p:cNvSpPr>
            <a:spLocks noGrp="1"/>
          </p:cNvSpPr>
          <p:nvPr>
            <p:ph idx="1"/>
          </p:nvPr>
        </p:nvSpPr>
        <p:spPr>
          <a:xfrm>
            <a:off x="609600" y="862562"/>
            <a:ext cx="10972800" cy="3778967"/>
          </a:xfrm>
        </p:spPr>
        <p:txBody>
          <a:bodyPr/>
          <a:lstStyle/>
          <a:p>
            <a:r>
              <a:rPr lang="en-US" dirty="0"/>
              <a:t> SOMA-SQL converts historical SQL into MCQ-style disambiguation tool</a:t>
            </a:r>
          </a:p>
        </p:txBody>
      </p:sp>
      <p:sp>
        <p:nvSpPr>
          <p:cNvPr id="14" name="Rectangle 13">
            <a:extLst>
              <a:ext uri="{FF2B5EF4-FFF2-40B4-BE49-F238E27FC236}">
                <a16:creationId xmlns:a16="http://schemas.microsoft.com/office/drawing/2014/main" id="{124C7C5C-0420-C465-B702-F2E915C102FA}"/>
              </a:ext>
            </a:extLst>
          </p:cNvPr>
          <p:cNvSpPr/>
          <p:nvPr/>
        </p:nvSpPr>
        <p:spPr>
          <a:xfrm>
            <a:off x="402103" y="1276448"/>
            <a:ext cx="54864" cy="256032"/>
          </a:xfrm>
          <a:prstGeom prst="rect">
            <a:avLst/>
          </a:prstGeom>
          <a:solidFill>
            <a:srgbClr val="C73B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6" name="TextBox 15">
            <a:extLst>
              <a:ext uri="{FF2B5EF4-FFF2-40B4-BE49-F238E27FC236}">
                <a16:creationId xmlns:a16="http://schemas.microsoft.com/office/drawing/2014/main" id="{1B4E6C0C-D636-CDB3-C7C4-78A3C9A2867A}"/>
              </a:ext>
            </a:extLst>
          </p:cNvPr>
          <p:cNvSpPr txBox="1"/>
          <p:nvPr/>
        </p:nvSpPr>
        <p:spPr>
          <a:xfrm>
            <a:off x="470251" y="1240057"/>
            <a:ext cx="4023360" cy="369332"/>
          </a:xfrm>
          <a:prstGeom prst="rect">
            <a:avLst/>
          </a:prstGeom>
          <a:noFill/>
        </p:spPr>
        <p:txBody>
          <a:bodyPr wrap="square" anchor="ctr">
            <a:spAutoFit/>
          </a:bodyPr>
          <a:lstStyle/>
          <a:p>
            <a:pPr algn="l"/>
            <a:r>
              <a:rPr b="1" dirty="0">
                <a:solidFill>
                  <a:srgbClr val="3366CC"/>
                </a:solidFill>
              </a:rPr>
              <a:t>OFFLINE: Construct Synthetic Query Log</a:t>
            </a:r>
          </a:p>
        </p:txBody>
      </p:sp>
      <p:sp>
        <p:nvSpPr>
          <p:cNvPr id="18" name="TextBox 17">
            <a:extLst>
              <a:ext uri="{FF2B5EF4-FFF2-40B4-BE49-F238E27FC236}">
                <a16:creationId xmlns:a16="http://schemas.microsoft.com/office/drawing/2014/main" id="{9355CA0D-4EFD-0EAA-4206-EB1374C64691}"/>
              </a:ext>
            </a:extLst>
          </p:cNvPr>
          <p:cNvSpPr txBox="1"/>
          <p:nvPr/>
        </p:nvSpPr>
        <p:spPr>
          <a:xfrm>
            <a:off x="720450" y="2001704"/>
            <a:ext cx="1371600" cy="646331"/>
          </a:xfrm>
          <a:prstGeom prst="rect">
            <a:avLst/>
          </a:prstGeom>
          <a:solidFill>
            <a:schemeClr val="bg1">
              <a:lumMod val="95000"/>
            </a:schemeClr>
          </a:solidFill>
          <a:ln>
            <a:solidFill>
              <a:srgbClr val="478FE1"/>
            </a:solidFill>
          </a:ln>
        </p:spPr>
        <p:txBody>
          <a:bodyPr wrap="square" anchor="ctr">
            <a:spAutoFit/>
          </a:bodyPr>
          <a:lstStyle/>
          <a:p>
            <a:pPr algn="ctr"/>
            <a:r>
              <a:rPr b="1" dirty="0">
                <a:solidFill>
                  <a:srgbClr val="2B2B2B"/>
                </a:solidFill>
              </a:rPr>
              <a:t>Validated
SQL log</a:t>
            </a:r>
          </a:p>
        </p:txBody>
      </p:sp>
      <p:sp>
        <p:nvSpPr>
          <p:cNvPr id="19" name="TextBox 18">
            <a:extLst>
              <a:ext uri="{FF2B5EF4-FFF2-40B4-BE49-F238E27FC236}">
                <a16:creationId xmlns:a16="http://schemas.microsoft.com/office/drawing/2014/main" id="{930B77D1-4BBA-142D-1CC2-C576EE012E90}"/>
              </a:ext>
            </a:extLst>
          </p:cNvPr>
          <p:cNvSpPr txBox="1"/>
          <p:nvPr/>
        </p:nvSpPr>
        <p:spPr>
          <a:xfrm>
            <a:off x="583290" y="2615305"/>
            <a:ext cx="1645920" cy="307777"/>
          </a:xfrm>
          <a:prstGeom prst="rect">
            <a:avLst/>
          </a:prstGeom>
          <a:noFill/>
        </p:spPr>
        <p:txBody>
          <a:bodyPr wrap="square" anchor="ctr">
            <a:spAutoFit/>
          </a:bodyPr>
          <a:lstStyle/>
          <a:p>
            <a:pPr algn="ctr"/>
            <a:r>
              <a:rPr sz="1400" b="0" dirty="0">
                <a:solidFill>
                  <a:srgbClr val="3366CC"/>
                </a:solidFill>
              </a:rPr>
              <a:t>intent anchor</a:t>
            </a:r>
          </a:p>
        </p:txBody>
      </p:sp>
      <p:pic>
        <p:nvPicPr>
          <p:cNvPr id="34" name="Picture 33" descr="icon_clean2.png">
            <a:extLst>
              <a:ext uri="{FF2B5EF4-FFF2-40B4-BE49-F238E27FC236}">
                <a16:creationId xmlns:a16="http://schemas.microsoft.com/office/drawing/2014/main" id="{37FFDFC0-473E-6E4C-0A9C-F69A3C2341F7}"/>
              </a:ext>
            </a:extLst>
          </p:cNvPr>
          <p:cNvPicPr>
            <a:picLocks noChangeAspect="1"/>
          </p:cNvPicPr>
          <p:nvPr/>
        </p:nvPicPr>
        <p:blipFill>
          <a:blip r:embed="rId3"/>
          <a:stretch>
            <a:fillRect/>
          </a:stretch>
        </p:blipFill>
        <p:spPr>
          <a:xfrm>
            <a:off x="3383886" y="1538485"/>
            <a:ext cx="475488" cy="411480"/>
          </a:xfrm>
          <a:prstGeom prst="rect">
            <a:avLst/>
          </a:prstGeom>
        </p:spPr>
      </p:pic>
      <p:sp>
        <p:nvSpPr>
          <p:cNvPr id="35" name="TextBox 34">
            <a:extLst>
              <a:ext uri="{FF2B5EF4-FFF2-40B4-BE49-F238E27FC236}">
                <a16:creationId xmlns:a16="http://schemas.microsoft.com/office/drawing/2014/main" id="{05F65599-B028-9F78-D96D-5D71914121A4}"/>
              </a:ext>
            </a:extLst>
          </p:cNvPr>
          <p:cNvSpPr txBox="1"/>
          <p:nvPr/>
        </p:nvSpPr>
        <p:spPr>
          <a:xfrm>
            <a:off x="2990158" y="2001704"/>
            <a:ext cx="1371600" cy="646331"/>
          </a:xfrm>
          <a:prstGeom prst="rect">
            <a:avLst/>
          </a:prstGeom>
          <a:solidFill>
            <a:schemeClr val="bg1">
              <a:lumMod val="95000"/>
            </a:schemeClr>
          </a:solidFill>
          <a:ln>
            <a:solidFill>
              <a:srgbClr val="478FE1"/>
            </a:solidFill>
          </a:ln>
        </p:spPr>
        <p:txBody>
          <a:bodyPr wrap="square" anchor="ctr">
            <a:spAutoFit/>
          </a:bodyPr>
          <a:lstStyle/>
          <a:p>
            <a:pPr algn="ctr"/>
            <a:r>
              <a:rPr b="1" dirty="0">
                <a:solidFill>
                  <a:srgbClr val="2B2B2B"/>
                </a:solidFill>
              </a:rPr>
              <a:t>Detailed
NL intent</a:t>
            </a:r>
          </a:p>
        </p:txBody>
      </p:sp>
      <p:sp>
        <p:nvSpPr>
          <p:cNvPr id="36" name="TextBox 35">
            <a:extLst>
              <a:ext uri="{FF2B5EF4-FFF2-40B4-BE49-F238E27FC236}">
                <a16:creationId xmlns:a16="http://schemas.microsoft.com/office/drawing/2014/main" id="{EE6D4884-D8A2-3DB2-9EC7-A34352B17EDC}"/>
              </a:ext>
            </a:extLst>
          </p:cNvPr>
          <p:cNvSpPr txBox="1"/>
          <p:nvPr/>
        </p:nvSpPr>
        <p:spPr>
          <a:xfrm>
            <a:off x="2865782" y="2615305"/>
            <a:ext cx="1645920" cy="307777"/>
          </a:xfrm>
          <a:prstGeom prst="rect">
            <a:avLst/>
          </a:prstGeom>
          <a:noFill/>
        </p:spPr>
        <p:txBody>
          <a:bodyPr wrap="square" anchor="ctr">
            <a:spAutoFit/>
          </a:bodyPr>
          <a:lstStyle/>
          <a:p>
            <a:pPr algn="ctr"/>
            <a:r>
              <a:rPr sz="1400" b="0" dirty="0">
                <a:solidFill>
                  <a:srgbClr val="3366CC"/>
                </a:solidFill>
              </a:rPr>
              <a:t>fully specified NLQ</a:t>
            </a:r>
          </a:p>
        </p:txBody>
      </p:sp>
      <p:pic>
        <p:nvPicPr>
          <p:cNvPr id="37" name="Picture 36" descr="icon_clean3.png">
            <a:extLst>
              <a:ext uri="{FF2B5EF4-FFF2-40B4-BE49-F238E27FC236}">
                <a16:creationId xmlns:a16="http://schemas.microsoft.com/office/drawing/2014/main" id="{60F8C066-E390-418E-A0CB-C2D21467F012}"/>
              </a:ext>
            </a:extLst>
          </p:cNvPr>
          <p:cNvPicPr>
            <a:picLocks noChangeAspect="1"/>
          </p:cNvPicPr>
          <p:nvPr/>
        </p:nvPicPr>
        <p:blipFill>
          <a:blip r:embed="rId4"/>
          <a:stretch>
            <a:fillRect/>
          </a:stretch>
        </p:blipFill>
        <p:spPr>
          <a:xfrm>
            <a:off x="5819336" y="1538485"/>
            <a:ext cx="411480" cy="411480"/>
          </a:xfrm>
          <a:prstGeom prst="rect">
            <a:avLst/>
          </a:prstGeom>
        </p:spPr>
      </p:pic>
      <p:sp>
        <p:nvSpPr>
          <p:cNvPr id="38" name="TextBox 37">
            <a:extLst>
              <a:ext uri="{FF2B5EF4-FFF2-40B4-BE49-F238E27FC236}">
                <a16:creationId xmlns:a16="http://schemas.microsoft.com/office/drawing/2014/main" id="{AF6B62A5-9FD5-0EE7-792B-2B3302C849BE}"/>
              </a:ext>
            </a:extLst>
          </p:cNvPr>
          <p:cNvSpPr txBox="1"/>
          <p:nvPr/>
        </p:nvSpPr>
        <p:spPr>
          <a:xfrm>
            <a:off x="5259866" y="2001704"/>
            <a:ext cx="1371600" cy="646331"/>
          </a:xfrm>
          <a:prstGeom prst="rect">
            <a:avLst/>
          </a:prstGeom>
          <a:solidFill>
            <a:schemeClr val="bg1">
              <a:lumMod val="95000"/>
            </a:schemeClr>
          </a:solidFill>
          <a:ln>
            <a:solidFill>
              <a:srgbClr val="478FE1"/>
            </a:solidFill>
          </a:ln>
        </p:spPr>
        <p:txBody>
          <a:bodyPr wrap="square" anchor="ctr">
            <a:spAutoFit/>
          </a:bodyPr>
          <a:lstStyle/>
          <a:p>
            <a:pPr algn="ctr"/>
            <a:r>
              <a:rPr b="1" dirty="0">
                <a:solidFill>
                  <a:srgbClr val="2B2B2B"/>
                </a:solidFill>
              </a:rPr>
              <a:t>Ambiguous
NL wording</a:t>
            </a:r>
          </a:p>
        </p:txBody>
      </p:sp>
      <p:sp>
        <p:nvSpPr>
          <p:cNvPr id="39" name="TextBox 38">
            <a:extLst>
              <a:ext uri="{FF2B5EF4-FFF2-40B4-BE49-F238E27FC236}">
                <a16:creationId xmlns:a16="http://schemas.microsoft.com/office/drawing/2014/main" id="{7777E78C-AFD5-53C9-5D53-C3542CDB621B}"/>
              </a:ext>
            </a:extLst>
          </p:cNvPr>
          <p:cNvSpPr txBox="1"/>
          <p:nvPr/>
        </p:nvSpPr>
        <p:spPr>
          <a:xfrm>
            <a:off x="5143392" y="2615305"/>
            <a:ext cx="1645920" cy="307777"/>
          </a:xfrm>
          <a:prstGeom prst="rect">
            <a:avLst/>
          </a:prstGeom>
          <a:noFill/>
        </p:spPr>
        <p:txBody>
          <a:bodyPr wrap="square" anchor="ctr">
            <a:spAutoFit/>
          </a:bodyPr>
          <a:lstStyle/>
          <a:p>
            <a:pPr algn="ctr"/>
            <a:r>
              <a:rPr sz="1400" b="0" dirty="0">
                <a:solidFill>
                  <a:srgbClr val="3366CC"/>
                </a:solidFill>
              </a:rPr>
              <a:t>remove details</a:t>
            </a:r>
          </a:p>
        </p:txBody>
      </p:sp>
      <p:pic>
        <p:nvPicPr>
          <p:cNvPr id="44" name="Picture 43" descr="icon_clean4.png">
            <a:extLst>
              <a:ext uri="{FF2B5EF4-FFF2-40B4-BE49-F238E27FC236}">
                <a16:creationId xmlns:a16="http://schemas.microsoft.com/office/drawing/2014/main" id="{AB9FCDD6-623E-71A1-A340-A7619E51327C}"/>
              </a:ext>
            </a:extLst>
          </p:cNvPr>
          <p:cNvPicPr>
            <a:picLocks noChangeAspect="1"/>
          </p:cNvPicPr>
          <p:nvPr/>
        </p:nvPicPr>
        <p:blipFill>
          <a:blip r:embed="rId5"/>
          <a:stretch>
            <a:fillRect/>
          </a:stretch>
        </p:blipFill>
        <p:spPr>
          <a:xfrm>
            <a:off x="8096234" y="1538485"/>
            <a:ext cx="530352" cy="457200"/>
          </a:xfrm>
          <a:prstGeom prst="rect">
            <a:avLst/>
          </a:prstGeom>
        </p:spPr>
      </p:pic>
      <p:sp>
        <p:nvSpPr>
          <p:cNvPr id="46" name="TextBox 45">
            <a:extLst>
              <a:ext uri="{FF2B5EF4-FFF2-40B4-BE49-F238E27FC236}">
                <a16:creationId xmlns:a16="http://schemas.microsoft.com/office/drawing/2014/main" id="{954C5911-C783-9437-A4CB-E3901733B433}"/>
              </a:ext>
            </a:extLst>
          </p:cNvPr>
          <p:cNvSpPr txBox="1"/>
          <p:nvPr/>
        </p:nvSpPr>
        <p:spPr>
          <a:xfrm>
            <a:off x="7529574" y="2017093"/>
            <a:ext cx="1508759" cy="646331"/>
          </a:xfrm>
          <a:prstGeom prst="rect">
            <a:avLst/>
          </a:prstGeom>
          <a:solidFill>
            <a:schemeClr val="bg1">
              <a:lumMod val="95000"/>
            </a:schemeClr>
          </a:solidFill>
          <a:ln>
            <a:solidFill>
              <a:srgbClr val="478FE1"/>
            </a:solidFill>
          </a:ln>
        </p:spPr>
        <p:txBody>
          <a:bodyPr wrap="square" anchor="ctr">
            <a:spAutoFit/>
          </a:bodyPr>
          <a:lstStyle/>
          <a:p>
            <a:pPr algn="ctr"/>
            <a:r>
              <a:rPr b="1" dirty="0">
                <a:solidFill>
                  <a:srgbClr val="282828"/>
                </a:solidFill>
              </a:rPr>
              <a:t>K SQL</a:t>
            </a:r>
          </a:p>
          <a:p>
            <a:pPr algn="ctr"/>
            <a:r>
              <a:rPr b="1" dirty="0">
                <a:solidFill>
                  <a:srgbClr val="282828"/>
                </a:solidFill>
              </a:rPr>
              <a:t>variants</a:t>
            </a:r>
          </a:p>
        </p:txBody>
      </p:sp>
      <p:sp>
        <p:nvSpPr>
          <p:cNvPr id="47" name="TextBox 46">
            <a:extLst>
              <a:ext uri="{FF2B5EF4-FFF2-40B4-BE49-F238E27FC236}">
                <a16:creationId xmlns:a16="http://schemas.microsoft.com/office/drawing/2014/main" id="{AF1EE1DD-26DA-706F-8F72-E64D873FAB7B}"/>
              </a:ext>
            </a:extLst>
          </p:cNvPr>
          <p:cNvSpPr txBox="1"/>
          <p:nvPr/>
        </p:nvSpPr>
        <p:spPr>
          <a:xfrm>
            <a:off x="7362280" y="2615305"/>
            <a:ext cx="1859048" cy="307777"/>
          </a:xfrm>
          <a:prstGeom prst="rect">
            <a:avLst/>
          </a:prstGeom>
          <a:noFill/>
        </p:spPr>
        <p:txBody>
          <a:bodyPr wrap="square" anchor="ctr">
            <a:spAutoFit/>
          </a:bodyPr>
          <a:lstStyle/>
          <a:p>
            <a:r>
              <a:rPr sz="1400" b="0" dirty="0">
                <a:solidFill>
                  <a:srgbClr val="3366CC"/>
                </a:solidFill>
              </a:rPr>
              <a:t>interpretation samples</a:t>
            </a:r>
          </a:p>
        </p:txBody>
      </p:sp>
      <p:sp>
        <p:nvSpPr>
          <p:cNvPr id="49" name="TextBox 48">
            <a:extLst>
              <a:ext uri="{FF2B5EF4-FFF2-40B4-BE49-F238E27FC236}">
                <a16:creationId xmlns:a16="http://schemas.microsoft.com/office/drawing/2014/main" id="{783BE8C1-7DA9-7FC5-03CB-812D427233A8}"/>
              </a:ext>
            </a:extLst>
          </p:cNvPr>
          <p:cNvSpPr txBox="1"/>
          <p:nvPr/>
        </p:nvSpPr>
        <p:spPr>
          <a:xfrm>
            <a:off x="9936443" y="2001704"/>
            <a:ext cx="1371600" cy="646331"/>
          </a:xfrm>
          <a:prstGeom prst="rect">
            <a:avLst/>
          </a:prstGeom>
          <a:solidFill>
            <a:schemeClr val="bg1">
              <a:lumMod val="95000"/>
            </a:schemeClr>
          </a:solidFill>
          <a:ln>
            <a:solidFill>
              <a:srgbClr val="478FE1"/>
            </a:solidFill>
          </a:ln>
        </p:spPr>
        <p:txBody>
          <a:bodyPr wrap="square" anchor="ctr">
            <a:spAutoFit/>
          </a:bodyPr>
          <a:lstStyle/>
          <a:p>
            <a:pPr algn="ctr"/>
            <a:r>
              <a:rPr b="1" dirty="0"/>
              <a:t>MCQ
record</a:t>
            </a:r>
          </a:p>
        </p:txBody>
      </p:sp>
      <p:sp>
        <p:nvSpPr>
          <p:cNvPr id="55" name="TextBox 54">
            <a:extLst>
              <a:ext uri="{FF2B5EF4-FFF2-40B4-BE49-F238E27FC236}">
                <a16:creationId xmlns:a16="http://schemas.microsoft.com/office/drawing/2014/main" id="{BED6A954-B30C-3812-D5D0-701A6182AB9F}"/>
              </a:ext>
            </a:extLst>
          </p:cNvPr>
          <p:cNvSpPr txBox="1"/>
          <p:nvPr/>
        </p:nvSpPr>
        <p:spPr>
          <a:xfrm>
            <a:off x="9841228" y="2615305"/>
            <a:ext cx="1645920" cy="307777"/>
          </a:xfrm>
          <a:prstGeom prst="rect">
            <a:avLst/>
          </a:prstGeom>
          <a:noFill/>
        </p:spPr>
        <p:txBody>
          <a:bodyPr wrap="square" anchor="ctr">
            <a:spAutoFit/>
          </a:bodyPr>
          <a:lstStyle/>
          <a:p>
            <a:pPr algn="ctr"/>
            <a:r>
              <a:rPr sz="1400" b="0" dirty="0">
                <a:solidFill>
                  <a:srgbClr val="3366CC"/>
                </a:solidFill>
              </a:rPr>
              <a:t>stored resolution</a:t>
            </a:r>
          </a:p>
        </p:txBody>
      </p:sp>
      <p:sp>
        <p:nvSpPr>
          <p:cNvPr id="67" name="TextBox 66">
            <a:extLst>
              <a:ext uri="{FF2B5EF4-FFF2-40B4-BE49-F238E27FC236}">
                <a16:creationId xmlns:a16="http://schemas.microsoft.com/office/drawing/2014/main" id="{B300DED3-FF49-D77D-093E-F58F9DAE9541}"/>
              </a:ext>
            </a:extLst>
          </p:cNvPr>
          <p:cNvSpPr txBox="1"/>
          <p:nvPr/>
        </p:nvSpPr>
        <p:spPr>
          <a:xfrm>
            <a:off x="444761" y="3062689"/>
            <a:ext cx="1922978" cy="1323439"/>
          </a:xfrm>
          <a:prstGeom prst="rect">
            <a:avLst/>
          </a:prstGeom>
          <a:solidFill>
            <a:schemeClr val="bg1">
              <a:lumMod val="95000"/>
            </a:schemeClr>
          </a:solidFill>
          <a:ln>
            <a:solidFill>
              <a:srgbClr val="478FE1"/>
            </a:solidFill>
          </a:ln>
        </p:spPr>
        <p:txBody>
          <a:bodyPr wrap="square" anchor="t">
            <a:spAutoFit/>
          </a:bodyPr>
          <a:lstStyle/>
          <a:p>
            <a:r>
              <a:rPr lang="en-US" sz="1100" b="1" dirty="0">
                <a:solidFill>
                  <a:srgbClr val="3366CC"/>
                </a:solidFill>
              </a:rPr>
              <a:t>Validated SQL anchor</a:t>
            </a:r>
          </a:p>
          <a:p>
            <a:r>
              <a:rPr sz="1100" b="0" dirty="0">
                <a:solidFill>
                  <a:srgbClr val="282828"/>
                </a:solidFill>
              </a:rPr>
              <a:t>SELECT </a:t>
            </a:r>
            <a:r>
              <a:rPr sz="1100" b="0" dirty="0" err="1">
                <a:solidFill>
                  <a:srgbClr val="282828"/>
                </a:solidFill>
              </a:rPr>
              <a:t>r.region_name</a:t>
            </a:r>
            <a:r>
              <a:rPr sz="1100" b="0" dirty="0">
                <a:solidFill>
                  <a:srgbClr val="282828"/>
                </a:solidFill>
              </a:rPr>
              <a:t>,</a:t>
            </a:r>
          </a:p>
          <a:p>
            <a:r>
              <a:rPr sz="1100" b="0" dirty="0">
                <a:solidFill>
                  <a:srgbClr val="282828"/>
                </a:solidFill>
              </a:rPr>
              <a:t>  SUM(</a:t>
            </a:r>
            <a:r>
              <a:rPr sz="1100" b="0" dirty="0" err="1">
                <a:solidFill>
                  <a:srgbClr val="282828"/>
                </a:solidFill>
              </a:rPr>
              <a:t>o.revenue</a:t>
            </a:r>
            <a:r>
              <a:rPr sz="1100" b="0" dirty="0">
                <a:solidFill>
                  <a:srgbClr val="282828"/>
                </a:solidFill>
              </a:rPr>
              <a:t>) AS </a:t>
            </a:r>
            <a:r>
              <a:rPr sz="1100" b="0" dirty="0" err="1">
                <a:solidFill>
                  <a:srgbClr val="282828"/>
                </a:solidFill>
              </a:rPr>
              <a:t>total_revenue</a:t>
            </a:r>
            <a:endParaRPr sz="1100" b="0" dirty="0">
              <a:solidFill>
                <a:srgbClr val="282828"/>
              </a:solidFill>
            </a:endParaRPr>
          </a:p>
          <a:p>
            <a:r>
              <a:rPr sz="1100" b="0" dirty="0">
                <a:solidFill>
                  <a:srgbClr val="282828"/>
                </a:solidFill>
              </a:rPr>
              <a:t>FROM orders o ...</a:t>
            </a:r>
          </a:p>
          <a:p>
            <a:r>
              <a:rPr sz="1100" b="0" dirty="0">
                <a:solidFill>
                  <a:srgbClr val="282828"/>
                </a:solidFill>
              </a:rPr>
              <a:t>WHERE </a:t>
            </a:r>
            <a:r>
              <a:rPr sz="1100" b="0" dirty="0" err="1">
                <a:solidFill>
                  <a:srgbClr val="282828"/>
                </a:solidFill>
              </a:rPr>
              <a:t>c.state</a:t>
            </a:r>
            <a:r>
              <a:rPr sz="1100" b="0" dirty="0">
                <a:solidFill>
                  <a:srgbClr val="282828"/>
                </a:solidFill>
              </a:rPr>
              <a:t> = 'New York'</a:t>
            </a:r>
          </a:p>
          <a:p>
            <a:r>
              <a:rPr sz="1100" b="0" dirty="0">
                <a:solidFill>
                  <a:srgbClr val="282828"/>
                </a:solidFill>
              </a:rPr>
              <a:t>  AND </a:t>
            </a:r>
            <a:r>
              <a:rPr sz="1100" b="0" dirty="0" err="1">
                <a:solidFill>
                  <a:srgbClr val="282828"/>
                </a:solidFill>
              </a:rPr>
              <a:t>fiscal_q</a:t>
            </a:r>
            <a:r>
              <a:rPr sz="1100" b="0" dirty="0">
                <a:solidFill>
                  <a:srgbClr val="282828"/>
                </a:solidFill>
              </a:rPr>
              <a:t> = '2024 Q1'</a:t>
            </a:r>
          </a:p>
        </p:txBody>
      </p:sp>
      <p:sp>
        <p:nvSpPr>
          <p:cNvPr id="70" name="TextBox 69">
            <a:extLst>
              <a:ext uri="{FF2B5EF4-FFF2-40B4-BE49-F238E27FC236}">
                <a16:creationId xmlns:a16="http://schemas.microsoft.com/office/drawing/2014/main" id="{65CC51B1-750A-F98C-0B09-1583E63C6B3C}"/>
              </a:ext>
            </a:extLst>
          </p:cNvPr>
          <p:cNvSpPr txBox="1"/>
          <p:nvPr/>
        </p:nvSpPr>
        <p:spPr>
          <a:xfrm>
            <a:off x="2763567" y="3216577"/>
            <a:ext cx="1980024" cy="1169551"/>
          </a:xfrm>
          <a:prstGeom prst="rect">
            <a:avLst/>
          </a:prstGeom>
          <a:solidFill>
            <a:schemeClr val="bg1">
              <a:lumMod val="95000"/>
            </a:schemeClr>
          </a:solidFill>
          <a:ln>
            <a:solidFill>
              <a:srgbClr val="478FE1"/>
            </a:solidFill>
          </a:ln>
        </p:spPr>
        <p:txBody>
          <a:bodyPr wrap="square" anchor="t">
            <a:spAutoFit/>
          </a:bodyPr>
          <a:lstStyle/>
          <a:p>
            <a:r>
              <a:rPr lang="en-US" sz="1400" b="1" dirty="0">
                <a:solidFill>
                  <a:srgbClr val="3366CC"/>
                </a:solidFill>
              </a:rPr>
              <a:t>Detailed NL intent</a:t>
            </a:r>
          </a:p>
          <a:p>
            <a:pPr algn="l"/>
            <a:r>
              <a:rPr sz="1400" b="0" dirty="0">
                <a:solidFill>
                  <a:srgbClr val="2B2B2B"/>
                </a:solidFill>
              </a:rPr>
              <a:t>List top-5 regions in New York State ranked by total revenue in fiscal quarter </a:t>
            </a:r>
            <a:r>
              <a:rPr lang="en-US" sz="1400" b="0" dirty="0">
                <a:solidFill>
                  <a:srgbClr val="2B2B2B"/>
                </a:solidFill>
              </a:rPr>
              <a:t>Q1’</a:t>
            </a:r>
            <a:r>
              <a:rPr sz="1400" b="0" dirty="0">
                <a:solidFill>
                  <a:srgbClr val="2B2B2B"/>
                </a:solidFill>
              </a:rPr>
              <a:t>24.</a:t>
            </a:r>
          </a:p>
        </p:txBody>
      </p:sp>
      <p:sp>
        <p:nvSpPr>
          <p:cNvPr id="73" name="TextBox 72">
            <a:extLst>
              <a:ext uri="{FF2B5EF4-FFF2-40B4-BE49-F238E27FC236}">
                <a16:creationId xmlns:a16="http://schemas.microsoft.com/office/drawing/2014/main" id="{477E050C-ACD8-F1E7-B2A2-7AC618A65DAA}"/>
              </a:ext>
            </a:extLst>
          </p:cNvPr>
          <p:cNvSpPr txBox="1"/>
          <p:nvPr/>
        </p:nvSpPr>
        <p:spPr>
          <a:xfrm>
            <a:off x="5115049" y="3216577"/>
            <a:ext cx="1803717" cy="1169551"/>
          </a:xfrm>
          <a:prstGeom prst="rect">
            <a:avLst/>
          </a:prstGeom>
          <a:solidFill>
            <a:schemeClr val="bg1">
              <a:lumMod val="95000"/>
            </a:schemeClr>
          </a:solidFill>
          <a:ln>
            <a:solidFill>
              <a:srgbClr val="478FE1"/>
            </a:solidFill>
          </a:ln>
        </p:spPr>
        <p:txBody>
          <a:bodyPr wrap="square" anchor="t">
            <a:spAutoFit/>
          </a:bodyPr>
          <a:lstStyle/>
          <a:p>
            <a:r>
              <a:rPr lang="en-US" sz="1400" b="1" dirty="0">
                <a:solidFill>
                  <a:srgbClr val="3366CC"/>
                </a:solidFill>
              </a:rPr>
              <a:t>Ambiguous user wording</a:t>
            </a:r>
          </a:p>
          <a:p>
            <a:pPr algn="l"/>
            <a:r>
              <a:rPr sz="1400" b="0" dirty="0">
                <a:solidFill>
                  <a:srgbClr val="2B2B2B"/>
                </a:solidFill>
              </a:rPr>
              <a:t>Find top-5 performing regions in New York last quarter?</a:t>
            </a:r>
          </a:p>
        </p:txBody>
      </p:sp>
      <p:sp>
        <p:nvSpPr>
          <p:cNvPr id="76" name="TextBox 75">
            <a:extLst>
              <a:ext uri="{FF2B5EF4-FFF2-40B4-BE49-F238E27FC236}">
                <a16:creationId xmlns:a16="http://schemas.microsoft.com/office/drawing/2014/main" id="{656A57BD-620B-A075-6913-18229A82C042}"/>
              </a:ext>
            </a:extLst>
          </p:cNvPr>
          <p:cNvSpPr txBox="1"/>
          <p:nvPr/>
        </p:nvSpPr>
        <p:spPr>
          <a:xfrm>
            <a:off x="7290224" y="3432021"/>
            <a:ext cx="1985008" cy="954107"/>
          </a:xfrm>
          <a:prstGeom prst="rect">
            <a:avLst/>
          </a:prstGeom>
          <a:solidFill>
            <a:schemeClr val="bg1">
              <a:lumMod val="95000"/>
            </a:schemeClr>
          </a:solidFill>
          <a:ln>
            <a:solidFill>
              <a:srgbClr val="478FE1"/>
            </a:solidFill>
          </a:ln>
        </p:spPr>
        <p:txBody>
          <a:bodyPr wrap="square" anchor="t">
            <a:spAutoFit/>
          </a:bodyPr>
          <a:lstStyle/>
          <a:p>
            <a:r>
              <a:rPr lang="en-US" sz="1400" b="1" dirty="0">
                <a:solidFill>
                  <a:srgbClr val="3366CC"/>
                </a:solidFill>
              </a:rPr>
              <a:t>Candidate variants</a:t>
            </a:r>
          </a:p>
          <a:p>
            <a:pPr algn="l"/>
            <a:r>
              <a:rPr sz="1400" b="0" dirty="0">
                <a:solidFill>
                  <a:srgbClr val="2B2B2B"/>
                </a:solidFill>
              </a:rPr>
              <a:t>A  SUM(</a:t>
            </a:r>
            <a:r>
              <a:rPr sz="1400" b="0" dirty="0" err="1">
                <a:solidFill>
                  <a:srgbClr val="2B2B2B"/>
                </a:solidFill>
              </a:rPr>
              <a:t>o.revenue</a:t>
            </a:r>
            <a:r>
              <a:rPr sz="1400" b="0" dirty="0">
                <a:solidFill>
                  <a:srgbClr val="2B2B2B"/>
                </a:solidFill>
              </a:rPr>
              <a:t>)
B  SUM(</a:t>
            </a:r>
            <a:r>
              <a:rPr sz="1400" b="0" dirty="0" err="1">
                <a:solidFill>
                  <a:srgbClr val="2B2B2B"/>
                </a:solidFill>
              </a:rPr>
              <a:t>o.profit</a:t>
            </a:r>
            <a:r>
              <a:rPr sz="1400" b="0" dirty="0">
                <a:solidFill>
                  <a:srgbClr val="2B2B2B"/>
                </a:solidFill>
              </a:rPr>
              <a:t>)
C  COUNT(</a:t>
            </a:r>
            <a:r>
              <a:rPr sz="1400" b="0" dirty="0" err="1">
                <a:solidFill>
                  <a:srgbClr val="2B2B2B"/>
                </a:solidFill>
              </a:rPr>
              <a:t>o.deal_id</a:t>
            </a:r>
            <a:r>
              <a:rPr sz="1400" b="0" dirty="0">
                <a:solidFill>
                  <a:srgbClr val="2B2B2B"/>
                </a:solidFill>
              </a:rPr>
              <a:t>)</a:t>
            </a:r>
          </a:p>
        </p:txBody>
      </p:sp>
      <p:sp>
        <p:nvSpPr>
          <p:cNvPr id="79" name="TextBox 78">
            <a:extLst>
              <a:ext uri="{FF2B5EF4-FFF2-40B4-BE49-F238E27FC236}">
                <a16:creationId xmlns:a16="http://schemas.microsoft.com/office/drawing/2014/main" id="{E9E2D4AB-0822-83B8-4FE7-6415FD9BD17F}"/>
              </a:ext>
            </a:extLst>
          </p:cNvPr>
          <p:cNvSpPr txBox="1"/>
          <p:nvPr/>
        </p:nvSpPr>
        <p:spPr>
          <a:xfrm>
            <a:off x="9646687" y="3155022"/>
            <a:ext cx="1923301" cy="1231106"/>
          </a:xfrm>
          <a:prstGeom prst="rect">
            <a:avLst/>
          </a:prstGeom>
          <a:solidFill>
            <a:schemeClr val="bg1">
              <a:lumMod val="95000"/>
            </a:schemeClr>
          </a:solidFill>
          <a:ln>
            <a:solidFill>
              <a:srgbClr val="478FE1"/>
            </a:solidFill>
          </a:ln>
        </p:spPr>
        <p:txBody>
          <a:bodyPr wrap="square" anchor="t">
            <a:spAutoFit/>
          </a:bodyPr>
          <a:lstStyle/>
          <a:p>
            <a:r>
              <a:rPr lang="en-US" sz="1200" b="1" dirty="0">
                <a:solidFill>
                  <a:srgbClr val="3366CC"/>
                </a:solidFill>
              </a:rPr>
              <a:t>Stored MCQ record</a:t>
            </a:r>
          </a:p>
          <a:p>
            <a:pPr algn="l"/>
            <a:r>
              <a:rPr sz="1200" b="0" dirty="0">
                <a:solidFill>
                  <a:srgbClr val="2B2B2B"/>
                </a:solidFill>
              </a:rPr>
              <a:t>How should “performing” be ranked?
</a:t>
            </a:r>
            <a:r>
              <a:rPr sz="1200" b="0" dirty="0">
                <a:solidFill>
                  <a:srgbClr val="C74634"/>
                </a:solidFill>
              </a:rPr>
              <a:t>A) Revenue  ✓</a:t>
            </a:r>
            <a:r>
              <a:rPr sz="1200" b="0" dirty="0">
                <a:solidFill>
                  <a:srgbClr val="2B2B2B"/>
                </a:solidFill>
              </a:rPr>
              <a:t>
B) Profit
C) Deal count</a:t>
            </a:r>
          </a:p>
        </p:txBody>
      </p:sp>
      <p:sp>
        <p:nvSpPr>
          <p:cNvPr id="84" name="Rectangle 83">
            <a:extLst>
              <a:ext uri="{FF2B5EF4-FFF2-40B4-BE49-F238E27FC236}">
                <a16:creationId xmlns:a16="http://schemas.microsoft.com/office/drawing/2014/main" id="{6EC5ACD4-4803-200A-F8BE-93B61719D4CD}"/>
              </a:ext>
            </a:extLst>
          </p:cNvPr>
          <p:cNvSpPr/>
          <p:nvPr/>
        </p:nvSpPr>
        <p:spPr>
          <a:xfrm>
            <a:off x="402103" y="4648284"/>
            <a:ext cx="11064240" cy="10972"/>
          </a:xfrm>
          <a:prstGeom prst="rect">
            <a:avLst/>
          </a:prstGeom>
          <a:solidFill>
            <a:schemeClr val="bg1">
              <a:lumMod val="95000"/>
            </a:schemeClr>
          </a:solidFill>
          <a:ln>
            <a:solidFill>
              <a:srgbClr val="478F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3200"/>
          </a:p>
        </p:txBody>
      </p:sp>
      <p:sp>
        <p:nvSpPr>
          <p:cNvPr id="85" name="Rectangle 84">
            <a:extLst>
              <a:ext uri="{FF2B5EF4-FFF2-40B4-BE49-F238E27FC236}">
                <a16:creationId xmlns:a16="http://schemas.microsoft.com/office/drawing/2014/main" id="{786EA4AF-A11D-CCD8-D942-13FC49682A55}"/>
              </a:ext>
            </a:extLst>
          </p:cNvPr>
          <p:cNvSpPr/>
          <p:nvPr/>
        </p:nvSpPr>
        <p:spPr>
          <a:xfrm>
            <a:off x="411973" y="4747115"/>
            <a:ext cx="54864" cy="256032"/>
          </a:xfrm>
          <a:prstGeom prst="rect">
            <a:avLst/>
          </a:prstGeom>
          <a:solidFill>
            <a:srgbClr val="C73B3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86" name="TextBox 85">
            <a:extLst>
              <a:ext uri="{FF2B5EF4-FFF2-40B4-BE49-F238E27FC236}">
                <a16:creationId xmlns:a16="http://schemas.microsoft.com/office/drawing/2014/main" id="{66C91EA7-A61B-46BB-1023-EB916F5FB20A}"/>
              </a:ext>
            </a:extLst>
          </p:cNvPr>
          <p:cNvSpPr txBox="1"/>
          <p:nvPr/>
        </p:nvSpPr>
        <p:spPr>
          <a:xfrm>
            <a:off x="502687" y="4714240"/>
            <a:ext cx="5998464" cy="369332"/>
          </a:xfrm>
          <a:prstGeom prst="rect">
            <a:avLst/>
          </a:prstGeom>
          <a:noFill/>
        </p:spPr>
        <p:txBody>
          <a:bodyPr wrap="square" anchor="ctr">
            <a:spAutoFit/>
          </a:bodyPr>
          <a:lstStyle/>
          <a:p>
            <a:r>
              <a:rPr b="1" dirty="0">
                <a:solidFill>
                  <a:srgbClr val="3366CC"/>
                </a:solidFill>
              </a:rPr>
              <a:t>ONLINE: Retrieve MCQs to Resolve a New User Question</a:t>
            </a:r>
          </a:p>
        </p:txBody>
      </p:sp>
      <p:sp>
        <p:nvSpPr>
          <p:cNvPr id="89" name="TextBox 88">
            <a:extLst>
              <a:ext uri="{FF2B5EF4-FFF2-40B4-BE49-F238E27FC236}">
                <a16:creationId xmlns:a16="http://schemas.microsoft.com/office/drawing/2014/main" id="{E3F74C68-9F9D-25C3-0BBB-FD703FA7EC7F}"/>
              </a:ext>
            </a:extLst>
          </p:cNvPr>
          <p:cNvSpPr txBox="1"/>
          <p:nvPr/>
        </p:nvSpPr>
        <p:spPr>
          <a:xfrm>
            <a:off x="468460" y="5192359"/>
            <a:ext cx="3063240" cy="830997"/>
          </a:xfrm>
          <a:prstGeom prst="rect">
            <a:avLst/>
          </a:prstGeom>
          <a:solidFill>
            <a:schemeClr val="bg1">
              <a:lumMod val="95000"/>
            </a:schemeClr>
          </a:solidFill>
          <a:ln>
            <a:solidFill>
              <a:srgbClr val="478FE1"/>
            </a:solidFill>
          </a:ln>
        </p:spPr>
        <p:txBody>
          <a:bodyPr wrap="square" anchor="t">
            <a:spAutoFit/>
          </a:bodyPr>
          <a:lstStyle/>
          <a:p>
            <a:r>
              <a:rPr lang="en-US" sz="1600" b="1" dirty="0">
                <a:solidFill>
                  <a:srgbClr val="2B2B2B"/>
                </a:solidFill>
              </a:rPr>
              <a:t>New user question</a:t>
            </a:r>
          </a:p>
          <a:p>
            <a:pPr algn="l"/>
            <a:r>
              <a:rPr sz="1600" b="0" dirty="0">
                <a:solidFill>
                  <a:srgbClr val="2B2B2B"/>
                </a:solidFill>
              </a:rPr>
              <a:t>“Can you help me find the top-performing region last quarter?”</a:t>
            </a:r>
          </a:p>
        </p:txBody>
      </p:sp>
      <p:sp>
        <p:nvSpPr>
          <p:cNvPr id="92" name="TextBox 91">
            <a:extLst>
              <a:ext uri="{FF2B5EF4-FFF2-40B4-BE49-F238E27FC236}">
                <a16:creationId xmlns:a16="http://schemas.microsoft.com/office/drawing/2014/main" id="{1972226B-78C5-334D-32AD-877A39B15457}"/>
              </a:ext>
            </a:extLst>
          </p:cNvPr>
          <p:cNvSpPr txBox="1"/>
          <p:nvPr/>
        </p:nvSpPr>
        <p:spPr>
          <a:xfrm>
            <a:off x="4227022" y="5192359"/>
            <a:ext cx="2770632" cy="830997"/>
          </a:xfrm>
          <a:prstGeom prst="rect">
            <a:avLst/>
          </a:prstGeom>
          <a:solidFill>
            <a:schemeClr val="bg1">
              <a:lumMod val="95000"/>
            </a:schemeClr>
          </a:solidFill>
          <a:ln>
            <a:solidFill>
              <a:srgbClr val="478FE1"/>
            </a:solidFill>
          </a:ln>
        </p:spPr>
        <p:txBody>
          <a:bodyPr wrap="square" anchor="t">
            <a:spAutoFit/>
          </a:bodyPr>
          <a:lstStyle/>
          <a:p>
            <a:r>
              <a:rPr lang="en-US" sz="1600" b="1" dirty="0"/>
              <a:t>Retrieve relevant MCQ</a:t>
            </a:r>
          </a:p>
          <a:p>
            <a:pPr algn="l"/>
            <a:r>
              <a:rPr sz="1600" b="0" dirty="0">
                <a:solidFill>
                  <a:srgbClr val="2B2B2B"/>
                </a:solidFill>
              </a:rPr>
              <a:t>How should “performing” be ranked?  →  Revenue</a:t>
            </a:r>
          </a:p>
        </p:txBody>
      </p:sp>
      <p:sp>
        <p:nvSpPr>
          <p:cNvPr id="95" name="TextBox 94">
            <a:extLst>
              <a:ext uri="{FF2B5EF4-FFF2-40B4-BE49-F238E27FC236}">
                <a16:creationId xmlns:a16="http://schemas.microsoft.com/office/drawing/2014/main" id="{E8599EA2-AEC7-F9AC-37EA-B6660B077E57}"/>
              </a:ext>
            </a:extLst>
          </p:cNvPr>
          <p:cNvSpPr txBox="1"/>
          <p:nvPr/>
        </p:nvSpPr>
        <p:spPr>
          <a:xfrm>
            <a:off x="7692975" y="5192359"/>
            <a:ext cx="3868833" cy="830997"/>
          </a:xfrm>
          <a:prstGeom prst="rect">
            <a:avLst/>
          </a:prstGeom>
          <a:solidFill>
            <a:schemeClr val="bg1">
              <a:lumMod val="95000"/>
            </a:schemeClr>
          </a:solidFill>
          <a:ln>
            <a:solidFill>
              <a:srgbClr val="478FE1"/>
            </a:solidFill>
          </a:ln>
        </p:spPr>
        <p:txBody>
          <a:bodyPr wrap="square" anchor="t">
            <a:spAutoFit/>
          </a:bodyPr>
          <a:lstStyle/>
          <a:p>
            <a:r>
              <a:rPr lang="en-US" sz="1600" b="1" dirty="0">
                <a:solidFill>
                  <a:srgbClr val="2B2B2B"/>
                </a:solidFill>
              </a:rPr>
              <a:t>Use as generation context</a:t>
            </a:r>
          </a:p>
          <a:p>
            <a:r>
              <a:rPr sz="1600" b="0" dirty="0">
                <a:solidFill>
                  <a:srgbClr val="52565C"/>
                </a:solidFill>
              </a:rPr>
              <a:t>Inject clarification into planning and SQL generation; produce intent-conditioned SQL</a:t>
            </a:r>
          </a:p>
        </p:txBody>
      </p:sp>
      <p:sp>
        <p:nvSpPr>
          <p:cNvPr id="99" name="TextBox 98">
            <a:extLst>
              <a:ext uri="{FF2B5EF4-FFF2-40B4-BE49-F238E27FC236}">
                <a16:creationId xmlns:a16="http://schemas.microsoft.com/office/drawing/2014/main" id="{252FA37B-F10A-D699-97DE-E03DF5A08DDD}"/>
              </a:ext>
            </a:extLst>
          </p:cNvPr>
          <p:cNvSpPr txBox="1"/>
          <p:nvPr/>
        </p:nvSpPr>
        <p:spPr>
          <a:xfrm>
            <a:off x="1009848" y="6295003"/>
            <a:ext cx="10172304" cy="369332"/>
          </a:xfrm>
          <a:prstGeom prst="rect">
            <a:avLst/>
          </a:prstGeom>
          <a:solidFill>
            <a:schemeClr val="bg1">
              <a:lumMod val="95000"/>
            </a:schemeClr>
          </a:solidFill>
          <a:ln w="28575">
            <a:solidFill>
              <a:srgbClr val="478FE1"/>
            </a:solidFill>
          </a:ln>
        </p:spPr>
        <p:txBody>
          <a:bodyPr wrap="square" anchor="ctr">
            <a:spAutoFit/>
          </a:bodyPr>
          <a:lstStyle/>
          <a:p>
            <a:pPr algn="ctr"/>
            <a:r>
              <a:rPr lang="en-US" b="1" dirty="0">
                <a:solidFill>
                  <a:srgbClr val="282828"/>
                </a:solidFill>
              </a:rPr>
              <a:t>Key takeaway</a:t>
            </a:r>
            <a:r>
              <a:rPr b="1" dirty="0">
                <a:solidFill>
                  <a:srgbClr val="282828"/>
                </a:solidFill>
              </a:rPr>
              <a:t>: historical SQL</a:t>
            </a:r>
            <a:r>
              <a:rPr lang="en-US" b="1" dirty="0">
                <a:solidFill>
                  <a:srgbClr val="282828"/>
                </a:solidFill>
              </a:rPr>
              <a:t> expressions provide useful </a:t>
            </a:r>
            <a:r>
              <a:rPr b="1" dirty="0">
                <a:solidFill>
                  <a:srgbClr val="282828"/>
                </a:solidFill>
              </a:rPr>
              <a:t>clarification knowledge for </a:t>
            </a:r>
            <a:r>
              <a:rPr lang="en-US" b="1" dirty="0">
                <a:solidFill>
                  <a:srgbClr val="282828"/>
                </a:solidFill>
              </a:rPr>
              <a:t>dis</a:t>
            </a:r>
            <a:r>
              <a:rPr b="1" dirty="0">
                <a:solidFill>
                  <a:srgbClr val="282828"/>
                </a:solidFill>
              </a:rPr>
              <a:t>ambigu</a:t>
            </a:r>
            <a:r>
              <a:rPr lang="en-US" b="1" dirty="0">
                <a:solidFill>
                  <a:srgbClr val="282828"/>
                </a:solidFill>
              </a:rPr>
              <a:t>ation</a:t>
            </a:r>
            <a:endParaRPr b="1" dirty="0">
              <a:solidFill>
                <a:srgbClr val="282828"/>
              </a:solidFill>
            </a:endParaRPr>
          </a:p>
        </p:txBody>
      </p:sp>
      <p:cxnSp>
        <p:nvCxnSpPr>
          <p:cNvPr id="101" name="Straight Arrow Connector 100">
            <a:extLst>
              <a:ext uri="{FF2B5EF4-FFF2-40B4-BE49-F238E27FC236}">
                <a16:creationId xmlns:a16="http://schemas.microsoft.com/office/drawing/2014/main" id="{1FB709AA-1618-29FA-7AE5-979243266FBB}"/>
              </a:ext>
            </a:extLst>
          </p:cNvPr>
          <p:cNvCxnSpPr/>
          <p:nvPr/>
        </p:nvCxnSpPr>
        <p:spPr>
          <a:xfrm>
            <a:off x="2179916" y="2297437"/>
            <a:ext cx="7223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1051670-8C39-32DB-9FCA-5032A9BC114E}"/>
              </a:ext>
            </a:extLst>
          </p:cNvPr>
          <p:cNvCxnSpPr/>
          <p:nvPr/>
        </p:nvCxnSpPr>
        <p:spPr>
          <a:xfrm>
            <a:off x="4449624" y="2297437"/>
            <a:ext cx="7223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50E1D4B-B9E5-AAD9-0796-F17C5CD6360C}"/>
              </a:ext>
            </a:extLst>
          </p:cNvPr>
          <p:cNvCxnSpPr/>
          <p:nvPr/>
        </p:nvCxnSpPr>
        <p:spPr>
          <a:xfrm>
            <a:off x="6719332" y="2297437"/>
            <a:ext cx="7223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C033C6CC-376A-6C49-2D21-A96EBAF08A59}"/>
              </a:ext>
            </a:extLst>
          </p:cNvPr>
          <p:cNvCxnSpPr/>
          <p:nvPr/>
        </p:nvCxnSpPr>
        <p:spPr>
          <a:xfrm>
            <a:off x="9126199" y="2274418"/>
            <a:ext cx="7223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B3CF2954-BEFA-E359-F1D9-7458AFE9D29D}"/>
              </a:ext>
            </a:extLst>
          </p:cNvPr>
          <p:cNvCxnSpPr>
            <a:cxnSpLocks/>
          </p:cNvCxnSpPr>
          <p:nvPr/>
        </p:nvCxnSpPr>
        <p:spPr>
          <a:xfrm>
            <a:off x="2436354" y="3759252"/>
            <a:ext cx="282968" cy="0"/>
          </a:xfrm>
          <a:prstGeom prst="straightConnector1">
            <a:avLst/>
          </a:prstGeom>
          <a:ln w="28575">
            <a:solidFill>
              <a:srgbClr val="478FE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7F7ACB3-B700-2012-DCD9-41C946DD20F4}"/>
              </a:ext>
            </a:extLst>
          </p:cNvPr>
          <p:cNvCxnSpPr>
            <a:cxnSpLocks/>
          </p:cNvCxnSpPr>
          <p:nvPr/>
        </p:nvCxnSpPr>
        <p:spPr>
          <a:xfrm>
            <a:off x="4787836" y="3750984"/>
            <a:ext cx="282968" cy="0"/>
          </a:xfrm>
          <a:prstGeom prst="straightConnector1">
            <a:avLst/>
          </a:prstGeom>
          <a:ln w="28575">
            <a:solidFill>
              <a:srgbClr val="478FE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35DA03F8-4753-974E-EFCE-B53AF9EF6F10}"/>
              </a:ext>
            </a:extLst>
          </p:cNvPr>
          <p:cNvCxnSpPr>
            <a:cxnSpLocks/>
          </p:cNvCxnSpPr>
          <p:nvPr/>
        </p:nvCxnSpPr>
        <p:spPr>
          <a:xfrm>
            <a:off x="6963011" y="3774319"/>
            <a:ext cx="282968" cy="0"/>
          </a:xfrm>
          <a:prstGeom prst="straightConnector1">
            <a:avLst/>
          </a:prstGeom>
          <a:ln w="28575">
            <a:solidFill>
              <a:srgbClr val="478FE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AA4D209D-24E8-F59B-3C54-C6729145AFD8}"/>
              </a:ext>
            </a:extLst>
          </p:cNvPr>
          <p:cNvCxnSpPr>
            <a:cxnSpLocks/>
          </p:cNvCxnSpPr>
          <p:nvPr/>
        </p:nvCxnSpPr>
        <p:spPr>
          <a:xfrm>
            <a:off x="9319477" y="3774319"/>
            <a:ext cx="282968" cy="0"/>
          </a:xfrm>
          <a:prstGeom prst="straightConnector1">
            <a:avLst/>
          </a:prstGeom>
          <a:ln w="28575">
            <a:solidFill>
              <a:srgbClr val="478FE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6ED62023-7FEB-B92B-2F18-97E450182F34}"/>
              </a:ext>
            </a:extLst>
          </p:cNvPr>
          <p:cNvCxnSpPr>
            <a:cxnSpLocks/>
          </p:cNvCxnSpPr>
          <p:nvPr/>
        </p:nvCxnSpPr>
        <p:spPr>
          <a:xfrm>
            <a:off x="3737877" y="5536481"/>
            <a:ext cx="282968" cy="0"/>
          </a:xfrm>
          <a:prstGeom prst="straightConnector1">
            <a:avLst/>
          </a:prstGeom>
          <a:ln w="28575">
            <a:solidFill>
              <a:srgbClr val="478FE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D3A5E6B9-A901-09F9-6B16-A21BC73CE978}"/>
              </a:ext>
            </a:extLst>
          </p:cNvPr>
          <p:cNvCxnSpPr>
            <a:cxnSpLocks/>
          </p:cNvCxnSpPr>
          <p:nvPr/>
        </p:nvCxnSpPr>
        <p:spPr>
          <a:xfrm>
            <a:off x="7203831" y="5560018"/>
            <a:ext cx="282968" cy="0"/>
          </a:xfrm>
          <a:prstGeom prst="straightConnector1">
            <a:avLst/>
          </a:prstGeom>
          <a:ln w="28575">
            <a:solidFill>
              <a:srgbClr val="478FE1"/>
            </a:solidFill>
            <a:tailEnd type="triangle"/>
          </a:ln>
        </p:spPr>
        <p:style>
          <a:lnRef idx="1">
            <a:schemeClr val="accent1"/>
          </a:lnRef>
          <a:fillRef idx="0">
            <a:schemeClr val="accent1"/>
          </a:fillRef>
          <a:effectRef idx="0">
            <a:schemeClr val="accent1"/>
          </a:effectRef>
          <a:fontRef idx="minor">
            <a:schemeClr val="tx1"/>
          </a:fontRef>
        </p:style>
      </p:cxnSp>
      <p:pic>
        <p:nvPicPr>
          <p:cNvPr id="113" name="Graphic 112" descr="Badge Tick1 outline">
            <a:extLst>
              <a:ext uri="{FF2B5EF4-FFF2-40B4-BE49-F238E27FC236}">
                <a16:creationId xmlns:a16="http://schemas.microsoft.com/office/drawing/2014/main" id="{E38B48DA-4274-4ED6-B60B-3EBD30E142A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16503" y="1649288"/>
            <a:ext cx="397468" cy="397468"/>
          </a:xfrm>
          <a:prstGeom prst="rect">
            <a:avLst/>
          </a:prstGeom>
        </p:spPr>
      </p:pic>
      <p:pic>
        <p:nvPicPr>
          <p:cNvPr id="115" name="Graphic 114" descr="Database outline">
            <a:extLst>
              <a:ext uri="{FF2B5EF4-FFF2-40B4-BE49-F238E27FC236}">
                <a16:creationId xmlns:a16="http://schemas.microsoft.com/office/drawing/2014/main" id="{6E435058-DFC1-D643-01D5-E05E53135E9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210426" y="1610044"/>
            <a:ext cx="391649" cy="391649"/>
          </a:xfrm>
          <a:prstGeom prst="rect">
            <a:avLst/>
          </a:prstGeom>
        </p:spPr>
      </p:pic>
      <p:sp>
        <p:nvSpPr>
          <p:cNvPr id="2" name="Title 1">
            <a:extLst>
              <a:ext uri="{FF2B5EF4-FFF2-40B4-BE49-F238E27FC236}">
                <a16:creationId xmlns:a16="http://schemas.microsoft.com/office/drawing/2014/main" id="{A0990E90-74AB-94A6-9472-94DE4BE0465E}"/>
              </a:ext>
            </a:extLst>
          </p:cNvPr>
          <p:cNvSpPr>
            <a:spLocks noGrp="1"/>
          </p:cNvSpPr>
          <p:nvPr>
            <p:ph type="title"/>
          </p:nvPr>
        </p:nvSpPr>
        <p:spPr>
          <a:xfrm>
            <a:off x="457200" y="206829"/>
            <a:ext cx="9880600" cy="533400"/>
          </a:xfrm>
        </p:spPr>
        <p:txBody>
          <a:bodyPr/>
          <a:lstStyle/>
          <a:p>
            <a:r>
              <a:rPr lang="en-US" dirty="0"/>
              <a:t>Differentiator #1: Synthetic Query Logs</a:t>
            </a:r>
          </a:p>
        </p:txBody>
      </p:sp>
    </p:spTree>
    <p:extLst>
      <p:ext uri="{BB962C8B-B14F-4D97-AF65-F5344CB8AC3E}">
        <p14:creationId xmlns:p14="http://schemas.microsoft.com/office/powerpoint/2010/main" val="23981430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8" grpId="0" animBg="1"/>
      <p:bldP spid="19" grpId="0"/>
      <p:bldP spid="35" grpId="0" animBg="1"/>
      <p:bldP spid="36" grpId="0"/>
      <p:bldP spid="38" grpId="0" animBg="1"/>
      <p:bldP spid="39" grpId="0"/>
      <p:bldP spid="46" grpId="0" animBg="1"/>
      <p:bldP spid="47" grpId="0"/>
      <p:bldP spid="49" grpId="0" animBg="1"/>
      <p:bldP spid="55" grpId="0"/>
      <p:bldP spid="67" grpId="0" animBg="1"/>
      <p:bldP spid="70" grpId="0" animBg="1"/>
      <p:bldP spid="73" grpId="0" animBg="1"/>
      <p:bldP spid="76" grpId="0" animBg="1"/>
      <p:bldP spid="79" grpId="0" animBg="1"/>
      <p:bldP spid="84" grpId="0" animBg="1"/>
      <p:bldP spid="85" grpId="0" animBg="1"/>
      <p:bldP spid="86" grpId="0"/>
      <p:bldP spid="89" grpId="0" animBg="1"/>
      <p:bldP spid="92" grpId="0" animBg="1"/>
      <p:bldP spid="95" grpId="0" animBg="1"/>
      <p:bldP spid="9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AD589-8955-7E11-D104-4C190D4D3E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FC997-113D-9D2D-AA3A-48CE317843F6}"/>
              </a:ext>
            </a:extLst>
          </p:cNvPr>
          <p:cNvSpPr>
            <a:spLocks noGrp="1"/>
          </p:cNvSpPr>
          <p:nvPr>
            <p:ph idx="1"/>
          </p:nvPr>
        </p:nvSpPr>
        <p:spPr>
          <a:xfrm>
            <a:off x="609600" y="848438"/>
            <a:ext cx="11307798" cy="524746"/>
          </a:xfrm>
        </p:spPr>
        <p:txBody>
          <a:bodyPr/>
          <a:lstStyle/>
          <a:p>
            <a:r>
              <a:rPr lang="en-US" dirty="0">
                <a:solidFill>
                  <a:srgbClr val="565B63"/>
                </a:solidFill>
              </a:rPr>
              <a:t>SOMA-SQL probes plausible interpretations against DB &amp; uses it to repair the final SQL.</a:t>
            </a:r>
          </a:p>
          <a:p>
            <a:endParaRPr lang="en-US" dirty="0"/>
          </a:p>
        </p:txBody>
      </p:sp>
      <p:sp>
        <p:nvSpPr>
          <p:cNvPr id="108" name="Shape 4">
            <a:extLst>
              <a:ext uri="{FF2B5EF4-FFF2-40B4-BE49-F238E27FC236}">
                <a16:creationId xmlns:a16="http://schemas.microsoft.com/office/drawing/2014/main" id="{B5E04DFE-6FF7-FC66-62FF-5007685E8EBA}"/>
              </a:ext>
            </a:extLst>
          </p:cNvPr>
          <p:cNvSpPr/>
          <p:nvPr/>
        </p:nvSpPr>
        <p:spPr>
          <a:xfrm>
            <a:off x="690350" y="1848187"/>
            <a:ext cx="64008" cy="749808"/>
          </a:xfrm>
          <a:prstGeom prst="rect">
            <a:avLst/>
          </a:prstGeom>
          <a:solidFill>
            <a:schemeClr val="bg1">
              <a:lumMod val="95000"/>
            </a:schemeClr>
          </a:solidFill>
          <a:ln w="12700">
            <a:solidFill>
              <a:srgbClr val="478FE1"/>
            </a:solidFill>
            <a:prstDash val="solid"/>
          </a:ln>
        </p:spPr>
        <p:txBody>
          <a:bodyPr/>
          <a:lstStyle/>
          <a:p>
            <a:endParaRPr lang="en-US" sz="2000">
              <a:cs typeface="Oracle Sans Tab" panose="020B0503020204020204" pitchFamily="34" charset="0"/>
            </a:endParaRPr>
          </a:p>
        </p:txBody>
      </p:sp>
      <p:sp>
        <p:nvSpPr>
          <p:cNvPr id="114" name="Text 7">
            <a:extLst>
              <a:ext uri="{FF2B5EF4-FFF2-40B4-BE49-F238E27FC236}">
                <a16:creationId xmlns:a16="http://schemas.microsoft.com/office/drawing/2014/main" id="{9FDB806A-2E92-0170-E65B-4BF5DA55446C}"/>
              </a:ext>
            </a:extLst>
          </p:cNvPr>
          <p:cNvSpPr/>
          <p:nvPr/>
        </p:nvSpPr>
        <p:spPr>
          <a:xfrm>
            <a:off x="941810" y="1822046"/>
            <a:ext cx="2947602" cy="796134"/>
          </a:xfrm>
          <a:prstGeom prst="rect">
            <a:avLst/>
          </a:prstGeom>
          <a:solidFill>
            <a:schemeClr val="bg1">
              <a:lumMod val="95000"/>
            </a:schemeClr>
          </a:solidFill>
          <a:ln>
            <a:solidFill>
              <a:srgbClr val="478FE1"/>
            </a:solidFill>
          </a:ln>
        </p:spPr>
        <p:txBody>
          <a:bodyPr wrap="square" lIns="0" tIns="0" rIns="0" bIns="0" rtlCol="0" anchor="ctr">
            <a:noAutofit/>
          </a:bodyPr>
          <a:lstStyle/>
          <a:p>
            <a:pPr marL="0" indent="0" algn="ctr">
              <a:buNone/>
            </a:pPr>
            <a:r>
              <a:rPr lang="en-US" b="1" dirty="0">
                <a:solidFill>
                  <a:srgbClr val="24272B"/>
                </a:solidFill>
                <a:ea typeface="Aptos" pitchFamily="34" charset="-122"/>
                <a:cs typeface="Oracle Sans Tab" panose="020B0503020204020204" pitchFamily="34" charset="0"/>
              </a:rPr>
              <a:t>Ambiguous question
</a:t>
            </a:r>
            <a:r>
              <a:rPr lang="en-US" dirty="0">
                <a:solidFill>
                  <a:srgbClr val="24272B"/>
                </a:solidFill>
                <a:ea typeface="Aptos" pitchFamily="34" charset="-122"/>
                <a:cs typeface="Oracle Sans Tab" panose="020B0503020204020204" pitchFamily="34" charset="0"/>
              </a:rPr>
              <a:t>“show me churn for enterprise customers last quarter”</a:t>
            </a:r>
            <a:endParaRPr lang="en-US" dirty="0">
              <a:cs typeface="Oracle Sans Tab" panose="020B0503020204020204" pitchFamily="34" charset="0"/>
            </a:endParaRPr>
          </a:p>
        </p:txBody>
      </p:sp>
      <p:sp>
        <p:nvSpPr>
          <p:cNvPr id="116" name="Text 8">
            <a:extLst>
              <a:ext uri="{FF2B5EF4-FFF2-40B4-BE49-F238E27FC236}">
                <a16:creationId xmlns:a16="http://schemas.microsoft.com/office/drawing/2014/main" id="{5BE797D1-09E1-A77C-2DCD-1FB62AD023BD}"/>
              </a:ext>
            </a:extLst>
          </p:cNvPr>
          <p:cNvSpPr/>
          <p:nvPr/>
        </p:nvSpPr>
        <p:spPr>
          <a:xfrm>
            <a:off x="722376" y="2616424"/>
            <a:ext cx="5914203" cy="415790"/>
          </a:xfrm>
          <a:prstGeom prst="rect">
            <a:avLst/>
          </a:prstGeom>
          <a:noFill/>
          <a:ln/>
        </p:spPr>
        <p:txBody>
          <a:bodyPr wrap="square" lIns="0" tIns="0" rIns="0" bIns="0" rtlCol="0" anchor="ctr">
            <a:noAutofit/>
          </a:bodyPr>
          <a:lstStyle/>
          <a:p>
            <a:pPr marL="0" indent="0">
              <a:buNone/>
            </a:pPr>
            <a:r>
              <a:rPr lang="en-US" sz="1600" b="1" dirty="0">
                <a:solidFill>
                  <a:srgbClr val="3366CC"/>
                </a:solidFill>
                <a:ea typeface="Aptos" pitchFamily="34" charset="-122"/>
                <a:cs typeface="Oracle Sans Tab" panose="020B0503020204020204" pitchFamily="34" charset="0"/>
              </a:rPr>
              <a:t>Ambiguity: What does “churn” mean in this database?</a:t>
            </a:r>
            <a:endParaRPr lang="en-US" sz="1600" dirty="0">
              <a:solidFill>
                <a:srgbClr val="3366CC"/>
              </a:solidFill>
              <a:cs typeface="Oracle Sans Tab" panose="020B0503020204020204" pitchFamily="34" charset="0"/>
            </a:endParaRPr>
          </a:p>
        </p:txBody>
      </p:sp>
      <p:sp>
        <p:nvSpPr>
          <p:cNvPr id="122" name="Shape 11">
            <a:extLst>
              <a:ext uri="{FF2B5EF4-FFF2-40B4-BE49-F238E27FC236}">
                <a16:creationId xmlns:a16="http://schemas.microsoft.com/office/drawing/2014/main" id="{1A819486-63E9-70BB-08FD-F93B77FB18BE}"/>
              </a:ext>
            </a:extLst>
          </p:cNvPr>
          <p:cNvSpPr/>
          <p:nvPr/>
        </p:nvSpPr>
        <p:spPr>
          <a:xfrm>
            <a:off x="690350" y="3018499"/>
            <a:ext cx="3611880" cy="1920240"/>
          </a:xfrm>
          <a:prstGeom prst="roundRect">
            <a:avLst>
              <a:gd name="adj" fmla="val 3191"/>
            </a:avLst>
          </a:prstGeom>
          <a:solidFill>
            <a:srgbClr val="FFFFFF"/>
          </a:solidFill>
          <a:ln w="11430">
            <a:solidFill>
              <a:srgbClr val="478FE1"/>
            </a:solidFill>
            <a:prstDash val="solid"/>
          </a:ln>
        </p:spPr>
        <p:txBody>
          <a:bodyPr/>
          <a:lstStyle/>
          <a:p>
            <a:endParaRPr lang="en-US" sz="2800">
              <a:cs typeface="Oracle Sans Tab" panose="020B0503020204020204" pitchFamily="34" charset="0"/>
            </a:endParaRPr>
          </a:p>
        </p:txBody>
      </p:sp>
      <p:sp>
        <p:nvSpPr>
          <p:cNvPr id="124" name="Shape 12">
            <a:extLst>
              <a:ext uri="{FF2B5EF4-FFF2-40B4-BE49-F238E27FC236}">
                <a16:creationId xmlns:a16="http://schemas.microsoft.com/office/drawing/2014/main" id="{FE43AE66-A8F1-FD67-F687-FE86D43A1C19}"/>
              </a:ext>
            </a:extLst>
          </p:cNvPr>
          <p:cNvSpPr/>
          <p:nvPr/>
        </p:nvSpPr>
        <p:spPr>
          <a:xfrm>
            <a:off x="690350" y="3018499"/>
            <a:ext cx="50292" cy="1719072"/>
          </a:xfrm>
          <a:prstGeom prst="rect">
            <a:avLst/>
          </a:prstGeom>
          <a:solidFill>
            <a:srgbClr val="2F6E3B"/>
          </a:solidFill>
          <a:ln w="12700">
            <a:solidFill>
              <a:srgbClr val="2F6E3B"/>
            </a:solidFill>
            <a:prstDash val="solid"/>
          </a:ln>
        </p:spPr>
        <p:txBody>
          <a:bodyPr/>
          <a:lstStyle/>
          <a:p>
            <a:endParaRPr lang="en-US" sz="2800">
              <a:cs typeface="Oracle Sans Tab" panose="020B0503020204020204" pitchFamily="34" charset="0"/>
            </a:endParaRPr>
          </a:p>
        </p:txBody>
      </p:sp>
      <p:sp>
        <p:nvSpPr>
          <p:cNvPr id="126" name="Shape 13">
            <a:extLst>
              <a:ext uri="{FF2B5EF4-FFF2-40B4-BE49-F238E27FC236}">
                <a16:creationId xmlns:a16="http://schemas.microsoft.com/office/drawing/2014/main" id="{472E5D64-A542-BA59-6D42-2778FDAC987B}"/>
              </a:ext>
            </a:extLst>
          </p:cNvPr>
          <p:cNvSpPr/>
          <p:nvPr/>
        </p:nvSpPr>
        <p:spPr>
          <a:xfrm>
            <a:off x="818366" y="3137371"/>
            <a:ext cx="246888" cy="246888"/>
          </a:xfrm>
          <a:prstGeom prst="ellipse">
            <a:avLst/>
          </a:prstGeom>
          <a:solidFill>
            <a:srgbClr val="EAF4EC"/>
          </a:solidFill>
          <a:ln w="12700">
            <a:solidFill>
              <a:srgbClr val="2F6E3B"/>
            </a:solidFill>
            <a:prstDash val="solid"/>
          </a:ln>
        </p:spPr>
        <p:txBody>
          <a:bodyPr/>
          <a:lstStyle/>
          <a:p>
            <a:endParaRPr lang="en-US" sz="2800">
              <a:cs typeface="Oracle Sans Tab" panose="020B0503020204020204" pitchFamily="34" charset="0"/>
            </a:endParaRPr>
          </a:p>
        </p:txBody>
      </p:sp>
      <p:sp>
        <p:nvSpPr>
          <p:cNvPr id="128" name="Text 14">
            <a:extLst>
              <a:ext uri="{FF2B5EF4-FFF2-40B4-BE49-F238E27FC236}">
                <a16:creationId xmlns:a16="http://schemas.microsoft.com/office/drawing/2014/main" id="{2AE1A1D8-1A0D-1DF6-1986-D88D7A571C8C}"/>
              </a:ext>
            </a:extLst>
          </p:cNvPr>
          <p:cNvSpPr/>
          <p:nvPr/>
        </p:nvSpPr>
        <p:spPr>
          <a:xfrm>
            <a:off x="818366" y="3146515"/>
            <a:ext cx="246888" cy="228600"/>
          </a:xfrm>
          <a:prstGeom prst="rect">
            <a:avLst/>
          </a:prstGeom>
          <a:noFill/>
          <a:ln/>
        </p:spPr>
        <p:txBody>
          <a:bodyPr wrap="square" lIns="0" tIns="0" rIns="0" bIns="0" rtlCol="0" anchor="ctr">
            <a:noAutofit/>
          </a:bodyPr>
          <a:lstStyle/>
          <a:p>
            <a:pPr marL="0" indent="0" algn="ctr">
              <a:buNone/>
            </a:pPr>
            <a:r>
              <a:rPr lang="en-US" b="1">
                <a:solidFill>
                  <a:srgbClr val="2F6E3B"/>
                </a:solidFill>
                <a:ea typeface="Aptos" pitchFamily="34" charset="-122"/>
                <a:cs typeface="Oracle Sans Tab" panose="020B0503020204020204" pitchFamily="34" charset="0"/>
              </a:rPr>
              <a:t>1</a:t>
            </a:r>
            <a:endParaRPr lang="en-US">
              <a:cs typeface="Oracle Sans Tab" panose="020B0503020204020204" pitchFamily="34" charset="0"/>
            </a:endParaRPr>
          </a:p>
        </p:txBody>
      </p:sp>
      <p:sp>
        <p:nvSpPr>
          <p:cNvPr id="130" name="Shape 15">
            <a:extLst>
              <a:ext uri="{FF2B5EF4-FFF2-40B4-BE49-F238E27FC236}">
                <a16:creationId xmlns:a16="http://schemas.microsoft.com/office/drawing/2014/main" id="{359A96E1-19AD-6E34-F083-0D9BB2C22F24}"/>
              </a:ext>
            </a:extLst>
          </p:cNvPr>
          <p:cNvSpPr/>
          <p:nvPr/>
        </p:nvSpPr>
        <p:spPr>
          <a:xfrm>
            <a:off x="3870975" y="3676198"/>
            <a:ext cx="201168" cy="256032"/>
          </a:xfrm>
          <a:prstGeom prst="can">
            <a:avLst/>
          </a:prstGeom>
          <a:solidFill>
            <a:srgbClr val="FFFFFF">
              <a:alpha val="0"/>
            </a:srgbClr>
          </a:solidFill>
          <a:ln w="12700">
            <a:solidFill>
              <a:srgbClr val="2F6E3B"/>
            </a:solidFill>
            <a:prstDash val="solid"/>
          </a:ln>
        </p:spPr>
        <p:txBody>
          <a:bodyPr/>
          <a:lstStyle/>
          <a:p>
            <a:endParaRPr lang="en-US" sz="2800">
              <a:cs typeface="Oracle Sans Tab" panose="020B0503020204020204" pitchFamily="34" charset="0"/>
            </a:endParaRPr>
          </a:p>
        </p:txBody>
      </p:sp>
      <p:sp>
        <p:nvSpPr>
          <p:cNvPr id="132" name="Shape 16">
            <a:extLst>
              <a:ext uri="{FF2B5EF4-FFF2-40B4-BE49-F238E27FC236}">
                <a16:creationId xmlns:a16="http://schemas.microsoft.com/office/drawing/2014/main" id="{824BC3B0-8E84-D1F8-E533-0B4C4FB5C41E}"/>
              </a:ext>
            </a:extLst>
          </p:cNvPr>
          <p:cNvSpPr/>
          <p:nvPr/>
        </p:nvSpPr>
        <p:spPr>
          <a:xfrm>
            <a:off x="3889412" y="3832836"/>
            <a:ext cx="182880" cy="0"/>
          </a:xfrm>
          <a:prstGeom prst="line">
            <a:avLst/>
          </a:prstGeom>
          <a:noFill/>
          <a:ln w="7620">
            <a:solidFill>
              <a:srgbClr val="2F6E3B"/>
            </a:solidFill>
            <a:prstDash val="solid"/>
          </a:ln>
        </p:spPr>
        <p:txBody>
          <a:bodyPr/>
          <a:lstStyle/>
          <a:p>
            <a:endParaRPr lang="en-US" sz="2800">
              <a:cs typeface="Oracle Sans Tab" panose="020B0503020204020204" pitchFamily="34" charset="0"/>
            </a:endParaRPr>
          </a:p>
        </p:txBody>
      </p:sp>
      <p:sp>
        <p:nvSpPr>
          <p:cNvPr id="134" name="Shape 17">
            <a:extLst>
              <a:ext uri="{FF2B5EF4-FFF2-40B4-BE49-F238E27FC236}">
                <a16:creationId xmlns:a16="http://schemas.microsoft.com/office/drawing/2014/main" id="{C05076FA-0CB9-C3B6-58D6-2E5D6CDA0549}"/>
              </a:ext>
            </a:extLst>
          </p:cNvPr>
          <p:cNvSpPr/>
          <p:nvPr/>
        </p:nvSpPr>
        <p:spPr>
          <a:xfrm>
            <a:off x="3889412" y="3896546"/>
            <a:ext cx="182880" cy="0"/>
          </a:xfrm>
          <a:prstGeom prst="line">
            <a:avLst/>
          </a:prstGeom>
          <a:noFill/>
          <a:ln w="7620">
            <a:solidFill>
              <a:srgbClr val="2F6E3B"/>
            </a:solidFill>
            <a:prstDash val="solid"/>
          </a:ln>
        </p:spPr>
        <p:txBody>
          <a:bodyPr/>
          <a:lstStyle/>
          <a:p>
            <a:endParaRPr lang="en-US" sz="2800">
              <a:cs typeface="Oracle Sans Tab" panose="020B0503020204020204" pitchFamily="34" charset="0"/>
            </a:endParaRPr>
          </a:p>
        </p:txBody>
      </p:sp>
      <p:sp>
        <p:nvSpPr>
          <p:cNvPr id="136" name="Text 18">
            <a:extLst>
              <a:ext uri="{FF2B5EF4-FFF2-40B4-BE49-F238E27FC236}">
                <a16:creationId xmlns:a16="http://schemas.microsoft.com/office/drawing/2014/main" id="{245756B9-27B3-F3E9-A780-419175414BFC}"/>
              </a:ext>
            </a:extLst>
          </p:cNvPr>
          <p:cNvSpPr/>
          <p:nvPr/>
        </p:nvSpPr>
        <p:spPr>
          <a:xfrm>
            <a:off x="1110825" y="3202271"/>
            <a:ext cx="2770632" cy="164592"/>
          </a:xfrm>
          <a:prstGeom prst="rect">
            <a:avLst/>
          </a:prstGeom>
          <a:noFill/>
          <a:ln/>
        </p:spPr>
        <p:txBody>
          <a:bodyPr wrap="square" lIns="0" tIns="0" rIns="0" bIns="0" rtlCol="0" anchor="ctr">
            <a:noAutofit/>
          </a:bodyPr>
          <a:lstStyle/>
          <a:p>
            <a:pPr marL="0" indent="0">
              <a:buNone/>
            </a:pPr>
            <a:r>
              <a:rPr lang="en-US" b="1" dirty="0">
                <a:solidFill>
                  <a:srgbClr val="2F6E3B"/>
                </a:solidFill>
                <a:ea typeface="Aptos" pitchFamily="34" charset="-122"/>
                <a:cs typeface="Oracle Sans Tab" panose="020B0503020204020204" pitchFamily="34" charset="0"/>
              </a:rPr>
              <a:t>Canceled subscriptions</a:t>
            </a:r>
            <a:endParaRPr lang="en-US" dirty="0">
              <a:cs typeface="Oracle Sans Tab" panose="020B0503020204020204" pitchFamily="34" charset="0"/>
            </a:endParaRPr>
          </a:p>
        </p:txBody>
      </p:sp>
      <p:sp>
        <p:nvSpPr>
          <p:cNvPr id="138" name="Text 19">
            <a:extLst>
              <a:ext uri="{FF2B5EF4-FFF2-40B4-BE49-F238E27FC236}">
                <a16:creationId xmlns:a16="http://schemas.microsoft.com/office/drawing/2014/main" id="{273EE653-3560-944E-9A46-095D653D7674}"/>
              </a:ext>
            </a:extLst>
          </p:cNvPr>
          <p:cNvSpPr/>
          <p:nvPr/>
        </p:nvSpPr>
        <p:spPr>
          <a:xfrm>
            <a:off x="3624236" y="4390018"/>
            <a:ext cx="713232" cy="274320"/>
          </a:xfrm>
          <a:prstGeom prst="rect">
            <a:avLst/>
          </a:prstGeom>
          <a:noFill/>
          <a:ln/>
        </p:spPr>
        <p:txBody>
          <a:bodyPr wrap="square" lIns="0" tIns="0" rIns="0" bIns="0" rtlCol="0" anchor="ctr">
            <a:noAutofit/>
          </a:bodyPr>
          <a:lstStyle/>
          <a:p>
            <a:pPr marL="0" indent="0" algn="ctr">
              <a:buNone/>
            </a:pPr>
            <a:r>
              <a:rPr lang="en-US" sz="2000" b="1" dirty="0">
                <a:solidFill>
                  <a:srgbClr val="2F6E3B"/>
                </a:solidFill>
                <a:ea typeface="Aptos" pitchFamily="34" charset="-122"/>
                <a:cs typeface="Oracle Sans Tab" panose="020B0503020204020204" pitchFamily="34" charset="0"/>
              </a:rPr>
              <a:t>4,821</a:t>
            </a:r>
            <a:endParaRPr lang="en-US" sz="2000" dirty="0">
              <a:cs typeface="Oracle Sans Tab" panose="020B0503020204020204" pitchFamily="34" charset="0"/>
            </a:endParaRPr>
          </a:p>
        </p:txBody>
      </p:sp>
      <p:sp>
        <p:nvSpPr>
          <p:cNvPr id="144" name="Text 22">
            <a:extLst>
              <a:ext uri="{FF2B5EF4-FFF2-40B4-BE49-F238E27FC236}">
                <a16:creationId xmlns:a16="http://schemas.microsoft.com/office/drawing/2014/main" id="{153378A2-84C6-F073-8BC2-A69BDE0D2AE8}"/>
              </a:ext>
            </a:extLst>
          </p:cNvPr>
          <p:cNvSpPr/>
          <p:nvPr/>
        </p:nvSpPr>
        <p:spPr>
          <a:xfrm>
            <a:off x="818218" y="3404168"/>
            <a:ext cx="2759704" cy="1526789"/>
          </a:xfrm>
          <a:prstGeom prst="rect">
            <a:avLst/>
          </a:prstGeom>
          <a:solidFill>
            <a:srgbClr val="FFFFFF"/>
          </a:solidFill>
          <a:ln w="8255">
            <a:solidFill>
              <a:schemeClr val="bg1"/>
            </a:solidFill>
          </a:ln>
        </p:spPr>
        <p:txBody>
          <a:bodyPr wrap="square" lIns="91440" tIns="45720" rIns="91440" bIns="45720" rtlCol="0" anchor="ctr">
            <a:noAutofit/>
          </a:bodyPr>
          <a:lstStyle/>
          <a:p>
            <a:pPr marL="0" indent="0">
              <a:buNone/>
            </a:pPr>
            <a:r>
              <a:rPr lang="en-US" sz="1200" dirty="0">
                <a:solidFill>
                  <a:srgbClr val="24272B"/>
                </a:solidFill>
                <a:ea typeface="Aptos Mono" pitchFamily="34" charset="-122"/>
                <a:cs typeface="Oracle Sans Tab" panose="020B0503020204020204" pitchFamily="34" charset="0"/>
              </a:rPr>
              <a:t>SELECT COUNT(DISTINCT </a:t>
            </a:r>
            <a:r>
              <a:rPr lang="en-US" sz="1200" dirty="0" err="1">
                <a:solidFill>
                  <a:srgbClr val="24272B"/>
                </a:solidFill>
                <a:ea typeface="Aptos Mono" pitchFamily="34" charset="-122"/>
                <a:cs typeface="Oracle Sans Tab" panose="020B0503020204020204" pitchFamily="34" charset="0"/>
              </a:rPr>
              <a:t>s.customer_id</a:t>
            </a:r>
            <a:r>
              <a:rPr lang="en-US" sz="1200" dirty="0">
                <a:solidFill>
                  <a:srgbClr val="24272B"/>
                </a:solidFill>
                <a:ea typeface="Aptos Mono" pitchFamily="34" charset="-122"/>
                <a:cs typeface="Oracle Sans Tab" panose="020B0503020204020204" pitchFamily="34" charset="0"/>
              </a:rPr>
              <a:t>)</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FROM subscriptions s JOIN customers c USING(</a:t>
            </a:r>
            <a:r>
              <a:rPr lang="en-US" sz="1200" dirty="0" err="1">
                <a:solidFill>
                  <a:srgbClr val="24272B"/>
                </a:solidFill>
                <a:ea typeface="Aptos Mono" pitchFamily="34" charset="-122"/>
                <a:cs typeface="Oracle Sans Tab" panose="020B0503020204020204" pitchFamily="34" charset="0"/>
              </a:rPr>
              <a:t>customer_id</a:t>
            </a:r>
            <a:r>
              <a:rPr lang="en-US" sz="1200" dirty="0">
                <a:solidFill>
                  <a:srgbClr val="24272B"/>
                </a:solidFill>
                <a:ea typeface="Aptos Mono" pitchFamily="34" charset="-122"/>
                <a:cs typeface="Oracle Sans Tab" panose="020B0503020204020204" pitchFamily="34" charset="0"/>
              </a:rPr>
              <a:t>)</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WHERE </a:t>
            </a:r>
            <a:r>
              <a:rPr lang="en-US" sz="1200" dirty="0" err="1">
                <a:solidFill>
                  <a:srgbClr val="24272B"/>
                </a:solidFill>
                <a:ea typeface="Aptos Mono" pitchFamily="34" charset="-122"/>
                <a:cs typeface="Oracle Sans Tab" panose="020B0503020204020204" pitchFamily="34" charset="0"/>
              </a:rPr>
              <a:t>c.segment</a:t>
            </a:r>
            <a:r>
              <a:rPr lang="en-US" sz="1200" dirty="0">
                <a:solidFill>
                  <a:srgbClr val="24272B"/>
                </a:solidFill>
                <a:ea typeface="Aptos Mono" pitchFamily="34" charset="-122"/>
                <a:cs typeface="Oracle Sans Tab" panose="020B0503020204020204" pitchFamily="34" charset="0"/>
              </a:rPr>
              <a:t>='Enterprise'</a:t>
            </a:r>
            <a:endParaRPr lang="en-US" sz="1200" dirty="0">
              <a:cs typeface="Oracle Sans Tab" panose="020B0503020204020204" pitchFamily="34" charset="0"/>
            </a:endParaRPr>
          </a:p>
          <a:p>
            <a:r>
              <a:rPr lang="en-US" sz="1200" dirty="0">
                <a:solidFill>
                  <a:srgbClr val="24272B"/>
                </a:solidFill>
                <a:ea typeface="Aptos Mono" pitchFamily="34" charset="-122"/>
                <a:cs typeface="Oracle Sans Tab" panose="020B0503020204020204" pitchFamily="34" charset="0"/>
              </a:rPr>
              <a:t>  AND</a:t>
            </a:r>
            <a:r>
              <a:rPr lang="en-US" sz="1200" b="1" dirty="0">
                <a:solidFill>
                  <a:srgbClr val="24272B"/>
                </a:solidFill>
                <a:ea typeface="Aptos Mono" pitchFamily="34" charset="-122"/>
                <a:cs typeface="Oracle Sans Tab" panose="020B0503020204020204" pitchFamily="34" charset="0"/>
              </a:rPr>
              <a:t> </a:t>
            </a:r>
            <a:r>
              <a:rPr lang="en-US" sz="1200" b="1" dirty="0" err="1">
                <a:solidFill>
                  <a:srgbClr val="24272B"/>
                </a:solidFill>
                <a:ea typeface="Aptos Mono" pitchFamily="34" charset="-122"/>
                <a:cs typeface="Oracle Sans Tab" panose="020B0503020204020204" pitchFamily="34" charset="0"/>
              </a:rPr>
              <a:t>s.status</a:t>
            </a:r>
            <a:r>
              <a:rPr lang="en-US" sz="1200" b="1" dirty="0">
                <a:solidFill>
                  <a:srgbClr val="24272B"/>
                </a:solidFill>
                <a:ea typeface="Aptos Mono" pitchFamily="34" charset="-122"/>
                <a:cs typeface="Oracle Sans Tab" panose="020B0503020204020204" pitchFamily="34" charset="0"/>
              </a:rPr>
              <a:t>='canceled'</a:t>
            </a:r>
            <a:endParaRPr lang="en-US" sz="1200" b="1" dirty="0">
              <a:solidFill>
                <a:srgbClr val="2A2F2F"/>
              </a:solidFill>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  AND </a:t>
            </a:r>
            <a:r>
              <a:rPr lang="en-US" sz="1200" dirty="0" err="1">
                <a:solidFill>
                  <a:srgbClr val="24272B"/>
                </a:solidFill>
                <a:ea typeface="Aptos Mono" pitchFamily="34" charset="-122"/>
                <a:cs typeface="Oracle Sans Tab" panose="020B0503020204020204" pitchFamily="34" charset="0"/>
              </a:rPr>
              <a:t>s.cancel_date</a:t>
            </a:r>
            <a:r>
              <a:rPr lang="en-US" sz="1200" dirty="0">
                <a:solidFill>
                  <a:srgbClr val="24272B"/>
                </a:solidFill>
                <a:ea typeface="Aptos Mono" pitchFamily="34" charset="-122"/>
                <a:cs typeface="Oracle Sans Tab" panose="020B0503020204020204" pitchFamily="34" charset="0"/>
              </a:rPr>
              <a:t> &gt;= :</a:t>
            </a:r>
            <a:r>
              <a:rPr lang="en-US" sz="1200" dirty="0" err="1">
                <a:solidFill>
                  <a:srgbClr val="24272B"/>
                </a:solidFill>
                <a:ea typeface="Aptos Mono" pitchFamily="34" charset="-122"/>
                <a:cs typeface="Oracle Sans Tab" panose="020B0503020204020204" pitchFamily="34" charset="0"/>
              </a:rPr>
              <a:t>q_start</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  AND </a:t>
            </a:r>
            <a:r>
              <a:rPr lang="en-US" sz="1200" dirty="0" err="1">
                <a:solidFill>
                  <a:srgbClr val="24272B"/>
                </a:solidFill>
                <a:ea typeface="Aptos Mono" pitchFamily="34" charset="-122"/>
                <a:cs typeface="Oracle Sans Tab" panose="020B0503020204020204" pitchFamily="34" charset="0"/>
              </a:rPr>
              <a:t>s.cancel_date</a:t>
            </a:r>
            <a:r>
              <a:rPr lang="en-US" sz="1200" dirty="0">
                <a:solidFill>
                  <a:srgbClr val="24272B"/>
                </a:solidFill>
                <a:ea typeface="Aptos Mono" pitchFamily="34" charset="-122"/>
                <a:cs typeface="Oracle Sans Tab" panose="020B0503020204020204" pitchFamily="34" charset="0"/>
              </a:rPr>
              <a:t> &lt;  :</a:t>
            </a:r>
            <a:r>
              <a:rPr lang="en-US" sz="1200" dirty="0" err="1">
                <a:solidFill>
                  <a:srgbClr val="24272B"/>
                </a:solidFill>
                <a:ea typeface="Aptos Mono" pitchFamily="34" charset="-122"/>
                <a:cs typeface="Oracle Sans Tab" panose="020B0503020204020204" pitchFamily="34" charset="0"/>
              </a:rPr>
              <a:t>q_end</a:t>
            </a:r>
            <a:r>
              <a:rPr lang="en-US" sz="1200" dirty="0">
                <a:solidFill>
                  <a:srgbClr val="24272B"/>
                </a:solidFill>
                <a:ea typeface="Aptos Mono" pitchFamily="34" charset="-122"/>
                <a:cs typeface="Oracle Sans Tab" panose="020B0503020204020204" pitchFamily="34" charset="0"/>
              </a:rPr>
              <a:t>;</a:t>
            </a:r>
            <a:endParaRPr lang="en-US" sz="1200" dirty="0">
              <a:cs typeface="Oracle Sans Tab" panose="020B0503020204020204" pitchFamily="34" charset="0"/>
            </a:endParaRPr>
          </a:p>
        </p:txBody>
      </p:sp>
      <p:sp>
        <p:nvSpPr>
          <p:cNvPr id="146" name="Shape 23">
            <a:extLst>
              <a:ext uri="{FF2B5EF4-FFF2-40B4-BE49-F238E27FC236}">
                <a16:creationId xmlns:a16="http://schemas.microsoft.com/office/drawing/2014/main" id="{A387C228-04ED-F3AE-D3D2-3C7908F283DB}"/>
              </a:ext>
            </a:extLst>
          </p:cNvPr>
          <p:cNvSpPr/>
          <p:nvPr/>
        </p:nvSpPr>
        <p:spPr>
          <a:xfrm>
            <a:off x="4494254" y="3018499"/>
            <a:ext cx="3611880" cy="1920240"/>
          </a:xfrm>
          <a:prstGeom prst="roundRect">
            <a:avLst>
              <a:gd name="adj" fmla="val 3191"/>
            </a:avLst>
          </a:prstGeom>
          <a:solidFill>
            <a:srgbClr val="FFFFFF"/>
          </a:solidFill>
          <a:ln w="11430">
            <a:solidFill>
              <a:srgbClr val="478FE1"/>
            </a:solidFill>
            <a:prstDash val="solid"/>
          </a:ln>
        </p:spPr>
        <p:txBody>
          <a:bodyPr/>
          <a:lstStyle/>
          <a:p>
            <a:endParaRPr lang="en-US" sz="2800">
              <a:cs typeface="Oracle Sans Tab" panose="020B0503020204020204" pitchFamily="34" charset="0"/>
            </a:endParaRPr>
          </a:p>
        </p:txBody>
      </p:sp>
      <p:sp>
        <p:nvSpPr>
          <p:cNvPr id="148" name="Shape 24">
            <a:extLst>
              <a:ext uri="{FF2B5EF4-FFF2-40B4-BE49-F238E27FC236}">
                <a16:creationId xmlns:a16="http://schemas.microsoft.com/office/drawing/2014/main" id="{70C49D5D-0F2C-3765-DE1E-7F7E7483B2E0}"/>
              </a:ext>
            </a:extLst>
          </p:cNvPr>
          <p:cNvSpPr/>
          <p:nvPr/>
        </p:nvSpPr>
        <p:spPr>
          <a:xfrm>
            <a:off x="4494254" y="3018499"/>
            <a:ext cx="50292" cy="1719072"/>
          </a:xfrm>
          <a:prstGeom prst="rect">
            <a:avLst/>
          </a:prstGeom>
          <a:solidFill>
            <a:srgbClr val="315D7C"/>
          </a:solidFill>
          <a:ln w="12700">
            <a:solidFill>
              <a:srgbClr val="315D7C"/>
            </a:solidFill>
            <a:prstDash val="solid"/>
          </a:ln>
        </p:spPr>
        <p:txBody>
          <a:bodyPr/>
          <a:lstStyle/>
          <a:p>
            <a:endParaRPr lang="en-US" sz="2800">
              <a:cs typeface="Oracle Sans Tab" panose="020B0503020204020204" pitchFamily="34" charset="0"/>
            </a:endParaRPr>
          </a:p>
        </p:txBody>
      </p:sp>
      <p:sp>
        <p:nvSpPr>
          <p:cNvPr id="150" name="Shape 25">
            <a:extLst>
              <a:ext uri="{FF2B5EF4-FFF2-40B4-BE49-F238E27FC236}">
                <a16:creationId xmlns:a16="http://schemas.microsoft.com/office/drawing/2014/main" id="{C2104CF4-1F24-240B-A44D-60AE12723AAB}"/>
              </a:ext>
            </a:extLst>
          </p:cNvPr>
          <p:cNvSpPr/>
          <p:nvPr/>
        </p:nvSpPr>
        <p:spPr>
          <a:xfrm>
            <a:off x="4622270" y="3137371"/>
            <a:ext cx="246888" cy="246888"/>
          </a:xfrm>
          <a:prstGeom prst="ellipse">
            <a:avLst/>
          </a:prstGeom>
          <a:solidFill>
            <a:srgbClr val="EAF1F6"/>
          </a:solidFill>
          <a:ln w="12700">
            <a:solidFill>
              <a:srgbClr val="315D7C"/>
            </a:solidFill>
            <a:prstDash val="solid"/>
          </a:ln>
        </p:spPr>
        <p:txBody>
          <a:bodyPr/>
          <a:lstStyle/>
          <a:p>
            <a:endParaRPr lang="en-US" sz="2800">
              <a:cs typeface="Oracle Sans Tab" panose="020B0503020204020204" pitchFamily="34" charset="0"/>
            </a:endParaRPr>
          </a:p>
        </p:txBody>
      </p:sp>
      <p:sp>
        <p:nvSpPr>
          <p:cNvPr id="152" name="Text 26">
            <a:extLst>
              <a:ext uri="{FF2B5EF4-FFF2-40B4-BE49-F238E27FC236}">
                <a16:creationId xmlns:a16="http://schemas.microsoft.com/office/drawing/2014/main" id="{471FB922-C630-5F01-06D9-6332D519F928}"/>
              </a:ext>
            </a:extLst>
          </p:cNvPr>
          <p:cNvSpPr/>
          <p:nvPr/>
        </p:nvSpPr>
        <p:spPr>
          <a:xfrm>
            <a:off x="4622270" y="3146515"/>
            <a:ext cx="246888" cy="228600"/>
          </a:xfrm>
          <a:prstGeom prst="rect">
            <a:avLst/>
          </a:prstGeom>
          <a:noFill/>
          <a:ln/>
        </p:spPr>
        <p:txBody>
          <a:bodyPr wrap="square" lIns="0" tIns="0" rIns="0" bIns="0" rtlCol="0" anchor="ctr">
            <a:noAutofit/>
          </a:bodyPr>
          <a:lstStyle/>
          <a:p>
            <a:pPr marL="0" indent="0" algn="ctr">
              <a:buNone/>
            </a:pPr>
            <a:r>
              <a:rPr lang="en-US" b="1">
                <a:solidFill>
                  <a:srgbClr val="315D7C"/>
                </a:solidFill>
                <a:ea typeface="Aptos" pitchFamily="34" charset="-122"/>
                <a:cs typeface="Oracle Sans Tab" panose="020B0503020204020204" pitchFamily="34" charset="0"/>
              </a:rPr>
              <a:t>2</a:t>
            </a:r>
            <a:endParaRPr lang="en-US">
              <a:cs typeface="Oracle Sans Tab" panose="020B0503020204020204" pitchFamily="34" charset="0"/>
            </a:endParaRPr>
          </a:p>
        </p:txBody>
      </p:sp>
      <p:sp>
        <p:nvSpPr>
          <p:cNvPr id="154" name="Shape 27">
            <a:extLst>
              <a:ext uri="{FF2B5EF4-FFF2-40B4-BE49-F238E27FC236}">
                <a16:creationId xmlns:a16="http://schemas.microsoft.com/office/drawing/2014/main" id="{6DA959D4-CE11-771E-B312-F7C64DFEB7B0}"/>
              </a:ext>
            </a:extLst>
          </p:cNvPr>
          <p:cNvSpPr/>
          <p:nvPr/>
        </p:nvSpPr>
        <p:spPr>
          <a:xfrm>
            <a:off x="7535489" y="3787710"/>
            <a:ext cx="201168" cy="256032"/>
          </a:xfrm>
          <a:prstGeom prst="can">
            <a:avLst/>
          </a:prstGeom>
          <a:solidFill>
            <a:srgbClr val="FFFFFF">
              <a:alpha val="0"/>
            </a:srgbClr>
          </a:solidFill>
          <a:ln w="12700">
            <a:solidFill>
              <a:srgbClr val="315D7C"/>
            </a:solidFill>
            <a:prstDash val="solid"/>
          </a:ln>
        </p:spPr>
        <p:txBody>
          <a:bodyPr/>
          <a:lstStyle/>
          <a:p>
            <a:endParaRPr lang="en-US" sz="2800">
              <a:cs typeface="Oracle Sans Tab" panose="020B0503020204020204" pitchFamily="34" charset="0"/>
            </a:endParaRPr>
          </a:p>
        </p:txBody>
      </p:sp>
      <p:sp>
        <p:nvSpPr>
          <p:cNvPr id="156" name="Shape 28">
            <a:extLst>
              <a:ext uri="{FF2B5EF4-FFF2-40B4-BE49-F238E27FC236}">
                <a16:creationId xmlns:a16="http://schemas.microsoft.com/office/drawing/2014/main" id="{A19355E5-D745-EC89-DF41-1B0430ABE9C0}"/>
              </a:ext>
            </a:extLst>
          </p:cNvPr>
          <p:cNvSpPr/>
          <p:nvPr/>
        </p:nvSpPr>
        <p:spPr>
          <a:xfrm>
            <a:off x="7544633" y="3888592"/>
            <a:ext cx="182880" cy="0"/>
          </a:xfrm>
          <a:prstGeom prst="line">
            <a:avLst/>
          </a:prstGeom>
          <a:noFill/>
          <a:ln w="7620">
            <a:solidFill>
              <a:srgbClr val="315D7C"/>
            </a:solidFill>
            <a:prstDash val="solid"/>
          </a:ln>
        </p:spPr>
        <p:txBody>
          <a:bodyPr/>
          <a:lstStyle/>
          <a:p>
            <a:endParaRPr lang="en-US" sz="2800">
              <a:cs typeface="Oracle Sans Tab" panose="020B0503020204020204" pitchFamily="34" charset="0"/>
            </a:endParaRPr>
          </a:p>
        </p:txBody>
      </p:sp>
      <p:sp>
        <p:nvSpPr>
          <p:cNvPr id="158" name="Shape 29">
            <a:extLst>
              <a:ext uri="{FF2B5EF4-FFF2-40B4-BE49-F238E27FC236}">
                <a16:creationId xmlns:a16="http://schemas.microsoft.com/office/drawing/2014/main" id="{809CDE62-9574-6B98-7B2C-A51B73EE9C15}"/>
              </a:ext>
            </a:extLst>
          </p:cNvPr>
          <p:cNvSpPr/>
          <p:nvPr/>
        </p:nvSpPr>
        <p:spPr>
          <a:xfrm>
            <a:off x="7544633" y="4017351"/>
            <a:ext cx="182880" cy="0"/>
          </a:xfrm>
          <a:prstGeom prst="line">
            <a:avLst/>
          </a:prstGeom>
          <a:noFill/>
          <a:ln w="7620">
            <a:solidFill>
              <a:srgbClr val="315D7C"/>
            </a:solidFill>
            <a:prstDash val="solid"/>
          </a:ln>
        </p:spPr>
        <p:txBody>
          <a:bodyPr/>
          <a:lstStyle/>
          <a:p>
            <a:endParaRPr lang="en-US" sz="2800">
              <a:cs typeface="Oracle Sans Tab" panose="020B0503020204020204" pitchFamily="34" charset="0"/>
            </a:endParaRPr>
          </a:p>
        </p:txBody>
      </p:sp>
      <p:sp>
        <p:nvSpPr>
          <p:cNvPr id="160" name="Text 30">
            <a:extLst>
              <a:ext uri="{FF2B5EF4-FFF2-40B4-BE49-F238E27FC236}">
                <a16:creationId xmlns:a16="http://schemas.microsoft.com/office/drawing/2014/main" id="{7C7142B1-92B6-A30A-BDBB-6F4B59CFC9C7}"/>
              </a:ext>
            </a:extLst>
          </p:cNvPr>
          <p:cNvSpPr/>
          <p:nvPr/>
        </p:nvSpPr>
        <p:spPr>
          <a:xfrm>
            <a:off x="4989071" y="3202271"/>
            <a:ext cx="2770632" cy="164592"/>
          </a:xfrm>
          <a:prstGeom prst="rect">
            <a:avLst/>
          </a:prstGeom>
          <a:noFill/>
          <a:ln/>
        </p:spPr>
        <p:txBody>
          <a:bodyPr wrap="square" lIns="0" tIns="0" rIns="0" bIns="0" rtlCol="0" anchor="ctr">
            <a:noAutofit/>
          </a:bodyPr>
          <a:lstStyle/>
          <a:p>
            <a:pPr marL="0" indent="0">
              <a:buNone/>
            </a:pPr>
            <a:r>
              <a:rPr lang="en-US" b="1" dirty="0">
                <a:solidFill>
                  <a:srgbClr val="315D7C"/>
                </a:solidFill>
                <a:ea typeface="Aptos" pitchFamily="34" charset="-122"/>
                <a:cs typeface="Oracle Sans Tab" panose="020B0503020204020204" pitchFamily="34" charset="0"/>
              </a:rPr>
              <a:t>Inactive accounts</a:t>
            </a:r>
            <a:endParaRPr lang="en-US" dirty="0">
              <a:cs typeface="Oracle Sans Tab" panose="020B0503020204020204" pitchFamily="34" charset="0"/>
            </a:endParaRPr>
          </a:p>
        </p:txBody>
      </p:sp>
      <p:sp>
        <p:nvSpPr>
          <p:cNvPr id="162" name="Text 31">
            <a:extLst>
              <a:ext uri="{FF2B5EF4-FFF2-40B4-BE49-F238E27FC236}">
                <a16:creationId xmlns:a16="http://schemas.microsoft.com/office/drawing/2014/main" id="{55C0511A-CBB9-A200-BC6D-CE6328DF3799}"/>
              </a:ext>
            </a:extLst>
          </p:cNvPr>
          <p:cNvSpPr/>
          <p:nvPr/>
        </p:nvSpPr>
        <p:spPr>
          <a:xfrm>
            <a:off x="7275551" y="4390018"/>
            <a:ext cx="713232" cy="274320"/>
          </a:xfrm>
          <a:prstGeom prst="rect">
            <a:avLst/>
          </a:prstGeom>
          <a:noFill/>
          <a:ln/>
        </p:spPr>
        <p:txBody>
          <a:bodyPr wrap="square" lIns="0" tIns="0" rIns="0" bIns="0" rtlCol="0" anchor="ctr">
            <a:noAutofit/>
          </a:bodyPr>
          <a:lstStyle/>
          <a:p>
            <a:pPr marL="0" indent="0" algn="ctr">
              <a:buNone/>
            </a:pPr>
            <a:r>
              <a:rPr lang="en-US" sz="2000" b="1" dirty="0">
                <a:solidFill>
                  <a:srgbClr val="315D7C"/>
                </a:solidFill>
                <a:ea typeface="Aptos" pitchFamily="34" charset="-122"/>
                <a:cs typeface="Oracle Sans Tab" panose="020B0503020204020204" pitchFamily="34" charset="0"/>
              </a:rPr>
              <a:t>137</a:t>
            </a:r>
            <a:endParaRPr lang="en-US" sz="2000" dirty="0">
              <a:cs typeface="Oracle Sans Tab" panose="020B0503020204020204" pitchFamily="34" charset="0"/>
            </a:endParaRPr>
          </a:p>
        </p:txBody>
      </p:sp>
      <p:sp>
        <p:nvSpPr>
          <p:cNvPr id="168" name="Text 34">
            <a:extLst>
              <a:ext uri="{FF2B5EF4-FFF2-40B4-BE49-F238E27FC236}">
                <a16:creationId xmlns:a16="http://schemas.microsoft.com/office/drawing/2014/main" id="{EE70B2A4-3015-0384-5E94-F519C1C7B698}"/>
              </a:ext>
            </a:extLst>
          </p:cNvPr>
          <p:cNvSpPr/>
          <p:nvPr/>
        </p:nvSpPr>
        <p:spPr>
          <a:xfrm>
            <a:off x="4652003" y="3434289"/>
            <a:ext cx="2756619" cy="1262738"/>
          </a:xfrm>
          <a:prstGeom prst="rect">
            <a:avLst/>
          </a:prstGeom>
          <a:solidFill>
            <a:srgbClr val="FFFFFF"/>
          </a:solidFill>
          <a:ln w="8255">
            <a:solidFill>
              <a:schemeClr val="bg1"/>
            </a:solidFill>
          </a:ln>
        </p:spPr>
        <p:txBody>
          <a:bodyPr wrap="square" lIns="91440" tIns="45720" rIns="91440" bIns="45720" rtlCol="0" anchor="ctr">
            <a:noAutofit/>
          </a:bodyPr>
          <a:lstStyle/>
          <a:p>
            <a:r>
              <a:rPr lang="en-US" sz="1200" dirty="0">
                <a:solidFill>
                  <a:srgbClr val="24272B"/>
                </a:solidFill>
                <a:ea typeface="Aptos Mono" pitchFamily="34" charset="-122"/>
                <a:cs typeface="Oracle Sans Tab" panose="020B0503020204020204" pitchFamily="34" charset="0"/>
              </a:rPr>
              <a:t>SELECT COUNT(DISTINCT </a:t>
            </a:r>
            <a:r>
              <a:rPr lang="en-US" sz="1200" dirty="0" err="1">
                <a:solidFill>
                  <a:srgbClr val="24272B"/>
                </a:solidFill>
                <a:ea typeface="Aptos Mono" pitchFamily="34" charset="-122"/>
                <a:cs typeface="Oracle Sans Tab" panose="020B0503020204020204" pitchFamily="34" charset="0"/>
              </a:rPr>
              <a:t>a.customer_id</a:t>
            </a:r>
            <a:r>
              <a:rPr lang="en-US" sz="1200" dirty="0">
                <a:solidFill>
                  <a:srgbClr val="24272B"/>
                </a:solidFill>
                <a:ea typeface="Aptos Mono" pitchFamily="34" charset="-122"/>
                <a:cs typeface="Oracle Sans Tab" panose="020B0503020204020204" pitchFamily="34" charset="0"/>
              </a:rPr>
              <a:t>)</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FROM accounts a JOIN customers c USING(</a:t>
            </a:r>
            <a:r>
              <a:rPr lang="en-US" sz="1200" dirty="0" err="1">
                <a:solidFill>
                  <a:srgbClr val="24272B"/>
                </a:solidFill>
                <a:ea typeface="Aptos Mono" pitchFamily="34" charset="-122"/>
                <a:cs typeface="Oracle Sans Tab" panose="020B0503020204020204" pitchFamily="34" charset="0"/>
              </a:rPr>
              <a:t>customer_id</a:t>
            </a:r>
            <a:r>
              <a:rPr lang="en-US" sz="1200" dirty="0">
                <a:solidFill>
                  <a:srgbClr val="24272B"/>
                </a:solidFill>
                <a:ea typeface="Aptos Mono" pitchFamily="34" charset="-122"/>
                <a:cs typeface="Oracle Sans Tab" panose="020B0503020204020204" pitchFamily="34" charset="0"/>
              </a:rPr>
              <a:t>)</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WHERE </a:t>
            </a:r>
            <a:r>
              <a:rPr lang="en-US" sz="1200" dirty="0" err="1">
                <a:solidFill>
                  <a:srgbClr val="24272B"/>
                </a:solidFill>
                <a:ea typeface="Aptos Mono" pitchFamily="34" charset="-122"/>
                <a:cs typeface="Oracle Sans Tab" panose="020B0503020204020204" pitchFamily="34" charset="0"/>
              </a:rPr>
              <a:t>c.segment</a:t>
            </a:r>
            <a:r>
              <a:rPr lang="en-US" sz="1200" dirty="0">
                <a:solidFill>
                  <a:srgbClr val="24272B"/>
                </a:solidFill>
                <a:ea typeface="Aptos Mono" pitchFamily="34" charset="-122"/>
                <a:cs typeface="Oracle Sans Tab" panose="020B0503020204020204" pitchFamily="34" charset="0"/>
              </a:rPr>
              <a:t>='Enterprise'</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  AND </a:t>
            </a:r>
            <a:r>
              <a:rPr lang="en-US" sz="1200" dirty="0" err="1">
                <a:solidFill>
                  <a:srgbClr val="24272B"/>
                </a:solidFill>
                <a:ea typeface="Aptos Mono" pitchFamily="34" charset="-122"/>
                <a:cs typeface="Oracle Sans Tab" panose="020B0503020204020204" pitchFamily="34" charset="0"/>
              </a:rPr>
              <a:t>a.last_activity_date</a:t>
            </a:r>
            <a:r>
              <a:rPr lang="en-US" sz="1200" dirty="0">
                <a:solidFill>
                  <a:srgbClr val="24272B"/>
                </a:solidFill>
                <a:ea typeface="Aptos Mono" pitchFamily="34" charset="-122"/>
                <a:cs typeface="Oracle Sans Tab" panose="020B0503020204020204" pitchFamily="34" charset="0"/>
              </a:rPr>
              <a:t> &lt; :</a:t>
            </a:r>
            <a:r>
              <a:rPr lang="en-US" sz="1200" dirty="0" err="1">
                <a:solidFill>
                  <a:srgbClr val="24272B"/>
                </a:solidFill>
                <a:ea typeface="Aptos Mono" pitchFamily="34" charset="-122"/>
                <a:cs typeface="Oracle Sans Tab" panose="020B0503020204020204" pitchFamily="34" charset="0"/>
              </a:rPr>
              <a:t>q_start</a:t>
            </a:r>
            <a:endParaRPr lang="en-US" sz="1200" dirty="0" err="1">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  AND </a:t>
            </a:r>
            <a:r>
              <a:rPr lang="en-US" sz="1200" dirty="0" err="1">
                <a:solidFill>
                  <a:srgbClr val="24272B"/>
                </a:solidFill>
                <a:ea typeface="Aptos Mono" pitchFamily="34" charset="-122"/>
                <a:cs typeface="Oracle Sans Tab" panose="020B0503020204020204" pitchFamily="34" charset="0"/>
              </a:rPr>
              <a:t>a.account_status</a:t>
            </a:r>
            <a:r>
              <a:rPr lang="en-US" sz="1200" dirty="0">
                <a:solidFill>
                  <a:srgbClr val="24272B"/>
                </a:solidFill>
                <a:ea typeface="Aptos Mono" pitchFamily="34" charset="-122"/>
                <a:cs typeface="Oracle Sans Tab" panose="020B0503020204020204" pitchFamily="34" charset="0"/>
              </a:rPr>
              <a:t>='active';</a:t>
            </a:r>
            <a:endParaRPr lang="en-US" sz="1200" dirty="0">
              <a:cs typeface="Oracle Sans Tab" panose="020B0503020204020204" pitchFamily="34" charset="0"/>
            </a:endParaRPr>
          </a:p>
        </p:txBody>
      </p:sp>
      <p:sp>
        <p:nvSpPr>
          <p:cNvPr id="170" name="Shape 35">
            <a:extLst>
              <a:ext uri="{FF2B5EF4-FFF2-40B4-BE49-F238E27FC236}">
                <a16:creationId xmlns:a16="http://schemas.microsoft.com/office/drawing/2014/main" id="{D3422ECF-CBFE-C206-19E1-009457391B49}"/>
              </a:ext>
            </a:extLst>
          </p:cNvPr>
          <p:cNvSpPr/>
          <p:nvPr/>
        </p:nvSpPr>
        <p:spPr>
          <a:xfrm>
            <a:off x="8298157" y="3018499"/>
            <a:ext cx="3566160" cy="1920240"/>
          </a:xfrm>
          <a:prstGeom prst="roundRect">
            <a:avLst>
              <a:gd name="adj" fmla="val 3191"/>
            </a:avLst>
          </a:prstGeom>
          <a:solidFill>
            <a:srgbClr val="FFFFFF"/>
          </a:solidFill>
          <a:ln w="11430">
            <a:solidFill>
              <a:srgbClr val="478FE1"/>
            </a:solidFill>
            <a:prstDash val="solid"/>
          </a:ln>
        </p:spPr>
        <p:txBody>
          <a:bodyPr/>
          <a:lstStyle/>
          <a:p>
            <a:endParaRPr lang="en-US" sz="2800">
              <a:cs typeface="Oracle Sans Tab" panose="020B0503020204020204" pitchFamily="34" charset="0"/>
            </a:endParaRPr>
          </a:p>
        </p:txBody>
      </p:sp>
      <p:sp>
        <p:nvSpPr>
          <p:cNvPr id="172" name="Shape 36">
            <a:extLst>
              <a:ext uri="{FF2B5EF4-FFF2-40B4-BE49-F238E27FC236}">
                <a16:creationId xmlns:a16="http://schemas.microsoft.com/office/drawing/2014/main" id="{E883B237-3BFD-5F41-769C-C4C74283E7E6}"/>
              </a:ext>
            </a:extLst>
          </p:cNvPr>
          <p:cNvSpPr/>
          <p:nvPr/>
        </p:nvSpPr>
        <p:spPr>
          <a:xfrm>
            <a:off x="8298158" y="3018499"/>
            <a:ext cx="50292" cy="1719072"/>
          </a:xfrm>
          <a:prstGeom prst="rect">
            <a:avLst/>
          </a:prstGeom>
          <a:solidFill>
            <a:srgbClr val="8A5A00"/>
          </a:solidFill>
          <a:ln w="12700">
            <a:solidFill>
              <a:srgbClr val="8A5A00"/>
            </a:solidFill>
            <a:prstDash val="solid"/>
          </a:ln>
        </p:spPr>
        <p:txBody>
          <a:bodyPr/>
          <a:lstStyle/>
          <a:p>
            <a:endParaRPr lang="en-US" sz="2800">
              <a:cs typeface="Oracle Sans Tab" panose="020B0503020204020204" pitchFamily="34" charset="0"/>
            </a:endParaRPr>
          </a:p>
        </p:txBody>
      </p:sp>
      <p:sp>
        <p:nvSpPr>
          <p:cNvPr id="174" name="Shape 37">
            <a:extLst>
              <a:ext uri="{FF2B5EF4-FFF2-40B4-BE49-F238E27FC236}">
                <a16:creationId xmlns:a16="http://schemas.microsoft.com/office/drawing/2014/main" id="{67C285CD-C1AE-09FB-273F-344641925038}"/>
              </a:ext>
            </a:extLst>
          </p:cNvPr>
          <p:cNvSpPr/>
          <p:nvPr/>
        </p:nvSpPr>
        <p:spPr>
          <a:xfrm>
            <a:off x="8426174" y="3137371"/>
            <a:ext cx="246888" cy="246888"/>
          </a:xfrm>
          <a:prstGeom prst="ellipse">
            <a:avLst/>
          </a:prstGeom>
          <a:solidFill>
            <a:srgbClr val="FFF4DA"/>
          </a:solidFill>
          <a:ln w="12700">
            <a:solidFill>
              <a:srgbClr val="8A5A00"/>
            </a:solidFill>
            <a:prstDash val="solid"/>
          </a:ln>
        </p:spPr>
        <p:txBody>
          <a:bodyPr/>
          <a:lstStyle/>
          <a:p>
            <a:endParaRPr lang="en-US" sz="2800">
              <a:cs typeface="Oracle Sans Tab" panose="020B0503020204020204" pitchFamily="34" charset="0"/>
            </a:endParaRPr>
          </a:p>
        </p:txBody>
      </p:sp>
      <p:sp>
        <p:nvSpPr>
          <p:cNvPr id="176" name="Text 38">
            <a:extLst>
              <a:ext uri="{FF2B5EF4-FFF2-40B4-BE49-F238E27FC236}">
                <a16:creationId xmlns:a16="http://schemas.microsoft.com/office/drawing/2014/main" id="{FC308E2E-9411-97A4-9637-5D8A31AD78B2}"/>
              </a:ext>
            </a:extLst>
          </p:cNvPr>
          <p:cNvSpPr/>
          <p:nvPr/>
        </p:nvSpPr>
        <p:spPr>
          <a:xfrm>
            <a:off x="8426174" y="3146515"/>
            <a:ext cx="246888" cy="228600"/>
          </a:xfrm>
          <a:prstGeom prst="rect">
            <a:avLst/>
          </a:prstGeom>
          <a:noFill/>
          <a:ln/>
        </p:spPr>
        <p:txBody>
          <a:bodyPr wrap="square" lIns="0" tIns="0" rIns="0" bIns="0" rtlCol="0" anchor="ctr">
            <a:normAutofit/>
          </a:bodyPr>
          <a:lstStyle/>
          <a:p>
            <a:pPr marL="0" indent="0" algn="ctr">
              <a:buNone/>
            </a:pPr>
            <a:r>
              <a:rPr lang="en-US" sz="1100" b="1">
                <a:solidFill>
                  <a:srgbClr val="8A5A00"/>
                </a:solidFill>
                <a:ea typeface="Aptos" pitchFamily="34" charset="-122"/>
                <a:cs typeface="Oracle Sans Tab" panose="020B0503020204020204" pitchFamily="34" charset="0"/>
              </a:rPr>
              <a:t>3</a:t>
            </a:r>
            <a:endParaRPr lang="en-US" sz="1100">
              <a:cs typeface="Oracle Sans Tab" panose="020B0503020204020204" pitchFamily="34" charset="0"/>
            </a:endParaRPr>
          </a:p>
        </p:txBody>
      </p:sp>
      <p:sp>
        <p:nvSpPr>
          <p:cNvPr id="178" name="Shape 39">
            <a:extLst>
              <a:ext uri="{FF2B5EF4-FFF2-40B4-BE49-F238E27FC236}">
                <a16:creationId xmlns:a16="http://schemas.microsoft.com/office/drawing/2014/main" id="{2B5F993D-B651-B689-1AB3-9E9FB19D4AAC}"/>
              </a:ext>
            </a:extLst>
          </p:cNvPr>
          <p:cNvSpPr/>
          <p:nvPr/>
        </p:nvSpPr>
        <p:spPr>
          <a:xfrm>
            <a:off x="11460198" y="3769125"/>
            <a:ext cx="201168" cy="256032"/>
          </a:xfrm>
          <a:prstGeom prst="can">
            <a:avLst/>
          </a:prstGeom>
          <a:solidFill>
            <a:srgbClr val="FFFFFF">
              <a:alpha val="0"/>
            </a:srgbClr>
          </a:solidFill>
          <a:ln w="12700">
            <a:solidFill>
              <a:srgbClr val="8A5A00"/>
            </a:solidFill>
            <a:prstDash val="solid"/>
          </a:ln>
        </p:spPr>
        <p:txBody>
          <a:bodyPr/>
          <a:lstStyle/>
          <a:p>
            <a:endParaRPr lang="en-US" sz="2800">
              <a:cs typeface="Oracle Sans Tab" panose="020B0503020204020204" pitchFamily="34" charset="0"/>
            </a:endParaRPr>
          </a:p>
        </p:txBody>
      </p:sp>
      <p:sp>
        <p:nvSpPr>
          <p:cNvPr id="180" name="Shape 40">
            <a:extLst>
              <a:ext uri="{FF2B5EF4-FFF2-40B4-BE49-F238E27FC236}">
                <a16:creationId xmlns:a16="http://schemas.microsoft.com/office/drawing/2014/main" id="{28F0F3A9-292D-7609-8CA8-8CAC262787D2}"/>
              </a:ext>
            </a:extLst>
          </p:cNvPr>
          <p:cNvSpPr/>
          <p:nvPr/>
        </p:nvSpPr>
        <p:spPr>
          <a:xfrm>
            <a:off x="11478634" y="3804957"/>
            <a:ext cx="182880" cy="0"/>
          </a:xfrm>
          <a:prstGeom prst="line">
            <a:avLst/>
          </a:prstGeom>
          <a:noFill/>
          <a:ln w="7620">
            <a:solidFill>
              <a:srgbClr val="8A5A00"/>
            </a:solidFill>
            <a:prstDash val="solid"/>
          </a:ln>
        </p:spPr>
        <p:txBody>
          <a:bodyPr/>
          <a:lstStyle/>
          <a:p>
            <a:endParaRPr lang="en-US" sz="2800">
              <a:cs typeface="Oracle Sans Tab" panose="020B0503020204020204" pitchFamily="34" charset="0"/>
            </a:endParaRPr>
          </a:p>
        </p:txBody>
      </p:sp>
      <p:sp>
        <p:nvSpPr>
          <p:cNvPr id="182" name="Shape 41">
            <a:extLst>
              <a:ext uri="{FF2B5EF4-FFF2-40B4-BE49-F238E27FC236}">
                <a16:creationId xmlns:a16="http://schemas.microsoft.com/office/drawing/2014/main" id="{5E81E60A-C66F-4E7F-BEA2-0A6E3085F42B}"/>
              </a:ext>
            </a:extLst>
          </p:cNvPr>
          <p:cNvSpPr/>
          <p:nvPr/>
        </p:nvSpPr>
        <p:spPr>
          <a:xfrm>
            <a:off x="11478634" y="3924423"/>
            <a:ext cx="182880" cy="0"/>
          </a:xfrm>
          <a:prstGeom prst="line">
            <a:avLst/>
          </a:prstGeom>
          <a:noFill/>
          <a:ln w="7620">
            <a:solidFill>
              <a:srgbClr val="8A5A00"/>
            </a:solidFill>
            <a:prstDash val="solid"/>
          </a:ln>
        </p:spPr>
        <p:txBody>
          <a:bodyPr/>
          <a:lstStyle/>
          <a:p>
            <a:endParaRPr lang="en-US" sz="2800">
              <a:cs typeface="Oracle Sans Tab" panose="020B0503020204020204" pitchFamily="34" charset="0"/>
            </a:endParaRPr>
          </a:p>
        </p:txBody>
      </p:sp>
      <p:sp>
        <p:nvSpPr>
          <p:cNvPr id="184" name="Text 42">
            <a:extLst>
              <a:ext uri="{FF2B5EF4-FFF2-40B4-BE49-F238E27FC236}">
                <a16:creationId xmlns:a16="http://schemas.microsoft.com/office/drawing/2014/main" id="{E75AF6B2-A6E9-018E-5247-34C928D4F4F9}"/>
              </a:ext>
            </a:extLst>
          </p:cNvPr>
          <p:cNvSpPr/>
          <p:nvPr/>
        </p:nvSpPr>
        <p:spPr>
          <a:xfrm>
            <a:off x="8727926" y="3146515"/>
            <a:ext cx="2770632" cy="164592"/>
          </a:xfrm>
          <a:prstGeom prst="rect">
            <a:avLst/>
          </a:prstGeom>
          <a:noFill/>
          <a:ln/>
        </p:spPr>
        <p:txBody>
          <a:bodyPr wrap="square" lIns="0" tIns="0" rIns="0" bIns="0" rtlCol="0" anchor="ctr">
            <a:noAutofit/>
          </a:bodyPr>
          <a:lstStyle/>
          <a:p>
            <a:pPr marL="0" indent="0">
              <a:buNone/>
            </a:pPr>
            <a:r>
              <a:rPr lang="en-US" b="1" dirty="0">
                <a:solidFill>
                  <a:srgbClr val="8A5A00"/>
                </a:solidFill>
                <a:ea typeface="Aptos" pitchFamily="34" charset="-122"/>
                <a:cs typeface="Oracle Sans Tab" panose="020B0503020204020204" pitchFamily="34" charset="0"/>
              </a:rPr>
              <a:t>No recent purchase</a:t>
            </a:r>
            <a:endParaRPr lang="en-US" dirty="0">
              <a:cs typeface="Oracle Sans Tab" panose="020B0503020204020204" pitchFamily="34" charset="0"/>
            </a:endParaRPr>
          </a:p>
        </p:txBody>
      </p:sp>
      <p:sp>
        <p:nvSpPr>
          <p:cNvPr id="186" name="Text 43">
            <a:extLst>
              <a:ext uri="{FF2B5EF4-FFF2-40B4-BE49-F238E27FC236}">
                <a16:creationId xmlns:a16="http://schemas.microsoft.com/office/drawing/2014/main" id="{109AC02E-7D0E-55A0-F205-FF1685ACE564}"/>
              </a:ext>
            </a:extLst>
          </p:cNvPr>
          <p:cNvSpPr/>
          <p:nvPr/>
        </p:nvSpPr>
        <p:spPr>
          <a:xfrm>
            <a:off x="11204166" y="4395928"/>
            <a:ext cx="713232" cy="274320"/>
          </a:xfrm>
          <a:prstGeom prst="rect">
            <a:avLst/>
          </a:prstGeom>
          <a:noFill/>
          <a:ln/>
        </p:spPr>
        <p:txBody>
          <a:bodyPr wrap="square" lIns="0" tIns="0" rIns="0" bIns="0" rtlCol="0" anchor="ctr">
            <a:normAutofit/>
          </a:bodyPr>
          <a:lstStyle/>
          <a:p>
            <a:pPr marL="0" indent="0" algn="ctr">
              <a:buNone/>
            </a:pPr>
            <a:r>
              <a:rPr lang="en-US" b="1" dirty="0">
                <a:solidFill>
                  <a:srgbClr val="8A5A00"/>
                </a:solidFill>
                <a:ea typeface="Aptos" pitchFamily="34" charset="-122"/>
                <a:cs typeface="Oracle Sans Tab" panose="020B0503020204020204" pitchFamily="34" charset="0"/>
              </a:rPr>
              <a:t>94</a:t>
            </a:r>
            <a:endParaRPr lang="en-US" dirty="0">
              <a:cs typeface="Oracle Sans Tab" panose="020B0503020204020204" pitchFamily="34" charset="0"/>
            </a:endParaRPr>
          </a:p>
        </p:txBody>
      </p:sp>
      <p:sp>
        <p:nvSpPr>
          <p:cNvPr id="192" name="Text 46">
            <a:extLst>
              <a:ext uri="{FF2B5EF4-FFF2-40B4-BE49-F238E27FC236}">
                <a16:creationId xmlns:a16="http://schemas.microsoft.com/office/drawing/2014/main" id="{72772CE1-7D06-59B7-266B-2A1DAEF156F8}"/>
              </a:ext>
            </a:extLst>
          </p:cNvPr>
          <p:cNvSpPr/>
          <p:nvPr/>
        </p:nvSpPr>
        <p:spPr>
          <a:xfrm>
            <a:off x="8366886" y="3488855"/>
            <a:ext cx="3000457" cy="1325712"/>
          </a:xfrm>
          <a:prstGeom prst="rect">
            <a:avLst/>
          </a:prstGeom>
          <a:solidFill>
            <a:srgbClr val="FFFFFF"/>
          </a:solidFill>
          <a:ln w="8255">
            <a:noFill/>
          </a:ln>
        </p:spPr>
        <p:txBody>
          <a:bodyPr wrap="square" lIns="91440" tIns="45720" rIns="91440" bIns="45720" rtlCol="0" anchor="ctr">
            <a:noAutofit/>
          </a:bodyPr>
          <a:lstStyle/>
          <a:p>
            <a:pPr marL="0" indent="0">
              <a:buNone/>
            </a:pPr>
            <a:r>
              <a:rPr lang="en-US" sz="1200" dirty="0">
                <a:solidFill>
                  <a:srgbClr val="24272B"/>
                </a:solidFill>
                <a:ea typeface="Aptos Mono" pitchFamily="34" charset="-122"/>
                <a:cs typeface="Oracle Sans Tab" panose="020B0503020204020204" pitchFamily="34" charset="0"/>
              </a:rPr>
              <a:t>WITH </a:t>
            </a:r>
            <a:r>
              <a:rPr lang="en-US" sz="1200" dirty="0" err="1">
                <a:solidFill>
                  <a:srgbClr val="24272B"/>
                </a:solidFill>
                <a:ea typeface="Aptos Mono" pitchFamily="34" charset="-122"/>
                <a:cs typeface="Oracle Sans Tab" panose="020B0503020204020204" pitchFamily="34" charset="0"/>
              </a:rPr>
              <a:t>last_order</a:t>
            </a:r>
            <a:r>
              <a:rPr lang="en-US" sz="1200" dirty="0">
                <a:solidFill>
                  <a:srgbClr val="24272B"/>
                </a:solidFill>
                <a:ea typeface="Aptos Mono" pitchFamily="34" charset="-122"/>
                <a:cs typeface="Oracle Sans Tab" panose="020B0503020204020204" pitchFamily="34" charset="0"/>
              </a:rPr>
              <a:t> AS (</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 SELECT </a:t>
            </a:r>
            <a:r>
              <a:rPr lang="en-US" sz="1200" dirty="0" err="1">
                <a:solidFill>
                  <a:srgbClr val="24272B"/>
                </a:solidFill>
                <a:ea typeface="Aptos Mono" pitchFamily="34" charset="-122"/>
                <a:cs typeface="Oracle Sans Tab" panose="020B0503020204020204" pitchFamily="34" charset="0"/>
              </a:rPr>
              <a:t>customer_id</a:t>
            </a:r>
            <a:r>
              <a:rPr lang="en-US" sz="1200" dirty="0">
                <a:solidFill>
                  <a:srgbClr val="24272B"/>
                </a:solidFill>
                <a:ea typeface="Aptos Mono" pitchFamily="34" charset="-122"/>
                <a:cs typeface="Oracle Sans Tab" panose="020B0503020204020204" pitchFamily="34" charset="0"/>
              </a:rPr>
              <a:t>, MAX(</a:t>
            </a:r>
            <a:r>
              <a:rPr lang="en-US" sz="1200" dirty="0" err="1">
                <a:solidFill>
                  <a:srgbClr val="24272B"/>
                </a:solidFill>
                <a:ea typeface="Aptos Mono" pitchFamily="34" charset="-122"/>
                <a:cs typeface="Oracle Sans Tab" panose="020B0503020204020204" pitchFamily="34" charset="0"/>
              </a:rPr>
              <a:t>order_date</a:t>
            </a:r>
            <a:r>
              <a:rPr lang="en-US" sz="1200" dirty="0">
                <a:solidFill>
                  <a:srgbClr val="24272B"/>
                </a:solidFill>
                <a:ea typeface="Aptos Mono" pitchFamily="34" charset="-122"/>
                <a:cs typeface="Oracle Sans Tab" panose="020B0503020204020204" pitchFamily="34" charset="0"/>
              </a:rPr>
              <a:t>) </a:t>
            </a:r>
            <a:r>
              <a:rPr lang="en-US" sz="1200" dirty="0" err="1">
                <a:solidFill>
                  <a:srgbClr val="24272B"/>
                </a:solidFill>
                <a:ea typeface="Aptos Mono" pitchFamily="34" charset="-122"/>
                <a:cs typeface="Oracle Sans Tab" panose="020B0503020204020204" pitchFamily="34" charset="0"/>
              </a:rPr>
              <a:t>last_dt</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 FROM orders GROUP BY 1)</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SELECT COUNT(*) FROM customers c LEFT JOIN </a:t>
            </a:r>
            <a:r>
              <a:rPr lang="en-US" sz="1200" dirty="0" err="1">
                <a:solidFill>
                  <a:srgbClr val="24272B"/>
                </a:solidFill>
                <a:ea typeface="Aptos Mono" pitchFamily="34" charset="-122"/>
                <a:cs typeface="Oracle Sans Tab" panose="020B0503020204020204" pitchFamily="34" charset="0"/>
              </a:rPr>
              <a:t>last_order</a:t>
            </a:r>
            <a:r>
              <a:rPr lang="en-US" sz="1200" dirty="0">
                <a:solidFill>
                  <a:srgbClr val="24272B"/>
                </a:solidFill>
                <a:ea typeface="Aptos Mono" pitchFamily="34" charset="-122"/>
                <a:cs typeface="Oracle Sans Tab" panose="020B0503020204020204" pitchFamily="34" charset="0"/>
              </a:rPr>
              <a:t> lo USING(</a:t>
            </a:r>
            <a:r>
              <a:rPr lang="en-US" sz="1200" dirty="0" err="1">
                <a:solidFill>
                  <a:srgbClr val="24272B"/>
                </a:solidFill>
                <a:ea typeface="Aptos Mono" pitchFamily="34" charset="-122"/>
                <a:cs typeface="Oracle Sans Tab" panose="020B0503020204020204" pitchFamily="34" charset="0"/>
              </a:rPr>
              <a:t>customer_id</a:t>
            </a:r>
            <a:r>
              <a:rPr lang="en-US" sz="1200" dirty="0">
                <a:solidFill>
                  <a:srgbClr val="24272B"/>
                </a:solidFill>
                <a:ea typeface="Aptos Mono" pitchFamily="34" charset="-122"/>
                <a:cs typeface="Oracle Sans Tab" panose="020B0503020204020204" pitchFamily="34" charset="0"/>
              </a:rPr>
              <a:t>)</a:t>
            </a:r>
            <a:endParaRPr lang="en-US" sz="1200" dirty="0">
              <a:cs typeface="Oracle Sans Tab" panose="020B0503020204020204" pitchFamily="34" charset="0"/>
            </a:endParaRPr>
          </a:p>
          <a:p>
            <a:pPr marL="0" indent="0">
              <a:buNone/>
            </a:pPr>
            <a:r>
              <a:rPr lang="en-US" sz="1200" dirty="0">
                <a:solidFill>
                  <a:srgbClr val="24272B"/>
                </a:solidFill>
                <a:ea typeface="Aptos Mono" pitchFamily="34" charset="-122"/>
                <a:cs typeface="Oracle Sans Tab" panose="020B0503020204020204" pitchFamily="34" charset="0"/>
              </a:rPr>
              <a:t>WHERE </a:t>
            </a:r>
            <a:r>
              <a:rPr lang="en-US" sz="1200" dirty="0" err="1">
                <a:solidFill>
                  <a:srgbClr val="24272B"/>
                </a:solidFill>
                <a:ea typeface="Aptos Mono" pitchFamily="34" charset="-122"/>
                <a:cs typeface="Oracle Sans Tab" panose="020B0503020204020204" pitchFamily="34" charset="0"/>
              </a:rPr>
              <a:t>c.segment</a:t>
            </a:r>
            <a:r>
              <a:rPr lang="en-US" sz="1200" dirty="0">
                <a:solidFill>
                  <a:srgbClr val="24272B"/>
                </a:solidFill>
                <a:ea typeface="Aptos Mono" pitchFamily="34" charset="-122"/>
                <a:cs typeface="Oracle Sans Tab" panose="020B0503020204020204" pitchFamily="34" charset="0"/>
              </a:rPr>
              <a:t>='Enterprise' AND </a:t>
            </a:r>
            <a:r>
              <a:rPr lang="en-US" sz="1200" dirty="0" err="1">
                <a:solidFill>
                  <a:srgbClr val="24272B"/>
                </a:solidFill>
                <a:ea typeface="Aptos Mono" pitchFamily="34" charset="-122"/>
                <a:cs typeface="Oracle Sans Tab" panose="020B0503020204020204" pitchFamily="34" charset="0"/>
              </a:rPr>
              <a:t>lo.last_dt</a:t>
            </a:r>
            <a:r>
              <a:rPr lang="en-US" sz="1200" dirty="0">
                <a:solidFill>
                  <a:srgbClr val="24272B"/>
                </a:solidFill>
                <a:ea typeface="Aptos Mono" pitchFamily="34" charset="-122"/>
                <a:cs typeface="Oracle Sans Tab" panose="020B0503020204020204" pitchFamily="34" charset="0"/>
              </a:rPr>
              <a:t> &lt; :</a:t>
            </a:r>
            <a:r>
              <a:rPr lang="en-US" sz="1200" dirty="0" err="1">
                <a:solidFill>
                  <a:srgbClr val="24272B"/>
                </a:solidFill>
                <a:ea typeface="Aptos Mono" pitchFamily="34" charset="-122"/>
                <a:cs typeface="Oracle Sans Tab" panose="020B0503020204020204" pitchFamily="34" charset="0"/>
              </a:rPr>
              <a:t>q_start</a:t>
            </a:r>
            <a:r>
              <a:rPr lang="en-US" sz="1200" dirty="0">
                <a:solidFill>
                  <a:srgbClr val="24272B"/>
                </a:solidFill>
                <a:ea typeface="Aptos Mono" pitchFamily="34" charset="-122"/>
                <a:cs typeface="Oracle Sans Tab" panose="020B0503020204020204" pitchFamily="34" charset="0"/>
              </a:rPr>
              <a:t>;</a:t>
            </a:r>
            <a:endParaRPr lang="en-US" sz="1200" dirty="0">
              <a:cs typeface="Oracle Sans Tab" panose="020B0503020204020204" pitchFamily="34" charset="0"/>
            </a:endParaRPr>
          </a:p>
        </p:txBody>
      </p:sp>
      <p:sp>
        <p:nvSpPr>
          <p:cNvPr id="193" name="Shape 9">
            <a:extLst>
              <a:ext uri="{FF2B5EF4-FFF2-40B4-BE49-F238E27FC236}">
                <a16:creationId xmlns:a16="http://schemas.microsoft.com/office/drawing/2014/main" id="{F9FCDDBF-6AFA-7538-4B5C-5C1829484655}"/>
              </a:ext>
            </a:extLst>
          </p:cNvPr>
          <p:cNvSpPr/>
          <p:nvPr/>
        </p:nvSpPr>
        <p:spPr>
          <a:xfrm>
            <a:off x="3354302" y="3849488"/>
            <a:ext cx="384048" cy="0"/>
          </a:xfrm>
          <a:prstGeom prst="line">
            <a:avLst/>
          </a:prstGeom>
          <a:ln>
            <a:tailEnd type="triangle"/>
          </a:ln>
        </p:spPr>
        <p:style>
          <a:lnRef idx="2">
            <a:schemeClr val="accent6"/>
          </a:lnRef>
          <a:fillRef idx="0">
            <a:schemeClr val="accent6"/>
          </a:fillRef>
          <a:effectRef idx="1">
            <a:schemeClr val="accent6"/>
          </a:effectRef>
          <a:fontRef idx="minor">
            <a:schemeClr val="tx1"/>
          </a:fontRef>
        </p:style>
        <p:txBody>
          <a:bodyPr/>
          <a:lstStyle/>
          <a:p>
            <a:endParaRPr lang="en-US" sz="2800">
              <a:cs typeface="Oracle Sans Tab" panose="020B0503020204020204" pitchFamily="34" charset="0"/>
            </a:endParaRPr>
          </a:p>
        </p:txBody>
      </p:sp>
      <p:sp>
        <p:nvSpPr>
          <p:cNvPr id="196" name="Shape 9">
            <a:extLst>
              <a:ext uri="{FF2B5EF4-FFF2-40B4-BE49-F238E27FC236}">
                <a16:creationId xmlns:a16="http://schemas.microsoft.com/office/drawing/2014/main" id="{5846C192-20AD-DFC0-A34F-DD811A32240E}"/>
              </a:ext>
            </a:extLst>
          </p:cNvPr>
          <p:cNvSpPr/>
          <p:nvPr/>
        </p:nvSpPr>
        <p:spPr>
          <a:xfrm>
            <a:off x="6969155" y="3942414"/>
            <a:ext cx="384048" cy="0"/>
          </a:xfrm>
          <a:prstGeom prst="line">
            <a:avLst/>
          </a:prstGeom>
          <a:ln>
            <a:solidFill>
              <a:schemeClr val="accent1"/>
            </a:solidFill>
            <a:tailEnd type="triangle"/>
          </a:ln>
        </p:spPr>
        <p:style>
          <a:lnRef idx="2">
            <a:schemeClr val="accent6"/>
          </a:lnRef>
          <a:fillRef idx="0">
            <a:schemeClr val="accent6"/>
          </a:fillRef>
          <a:effectRef idx="1">
            <a:schemeClr val="accent6"/>
          </a:effectRef>
          <a:fontRef idx="minor">
            <a:schemeClr val="tx1"/>
          </a:fontRef>
        </p:style>
        <p:txBody>
          <a:bodyPr/>
          <a:lstStyle/>
          <a:p>
            <a:endParaRPr lang="en-US" sz="2800">
              <a:cs typeface="Oracle Sans Tab" panose="020B0503020204020204" pitchFamily="34" charset="0"/>
            </a:endParaRPr>
          </a:p>
        </p:txBody>
      </p:sp>
      <p:sp>
        <p:nvSpPr>
          <p:cNvPr id="2" name="Shape 9">
            <a:extLst>
              <a:ext uri="{FF2B5EF4-FFF2-40B4-BE49-F238E27FC236}">
                <a16:creationId xmlns:a16="http://schemas.microsoft.com/office/drawing/2014/main" id="{498CF550-B666-A196-8538-CA883BE00EB2}"/>
              </a:ext>
            </a:extLst>
          </p:cNvPr>
          <p:cNvSpPr/>
          <p:nvPr/>
        </p:nvSpPr>
        <p:spPr>
          <a:xfrm>
            <a:off x="10983295" y="3887773"/>
            <a:ext cx="384048" cy="0"/>
          </a:xfrm>
          <a:prstGeom prst="line">
            <a:avLst/>
          </a:prstGeom>
          <a:ln>
            <a:solidFill>
              <a:schemeClr val="accent4"/>
            </a:solidFill>
            <a:tailEnd type="triangle"/>
          </a:ln>
        </p:spPr>
        <p:style>
          <a:lnRef idx="2">
            <a:schemeClr val="accent6"/>
          </a:lnRef>
          <a:fillRef idx="0">
            <a:schemeClr val="accent6"/>
          </a:fillRef>
          <a:effectRef idx="1">
            <a:schemeClr val="accent6"/>
          </a:effectRef>
          <a:fontRef idx="minor">
            <a:schemeClr val="tx1"/>
          </a:fontRef>
        </p:style>
        <p:txBody>
          <a:bodyPr/>
          <a:lstStyle/>
          <a:p>
            <a:endParaRPr lang="en-US" sz="2800">
              <a:cs typeface="Oracle Sans Tab" panose="020B0503020204020204" pitchFamily="34" charset="0"/>
            </a:endParaRPr>
          </a:p>
        </p:txBody>
      </p:sp>
      <p:sp>
        <p:nvSpPr>
          <p:cNvPr id="6" name="Shape 9">
            <a:extLst>
              <a:ext uri="{FF2B5EF4-FFF2-40B4-BE49-F238E27FC236}">
                <a16:creationId xmlns:a16="http://schemas.microsoft.com/office/drawing/2014/main" id="{129D28C7-208F-B666-50C8-D42E514085B1}"/>
              </a:ext>
            </a:extLst>
          </p:cNvPr>
          <p:cNvSpPr/>
          <p:nvPr/>
        </p:nvSpPr>
        <p:spPr>
          <a:xfrm>
            <a:off x="3960188" y="3982198"/>
            <a:ext cx="0" cy="310524"/>
          </a:xfrm>
          <a:prstGeom prst="line">
            <a:avLst/>
          </a:prstGeom>
          <a:ln>
            <a:tailEnd type="triangle"/>
          </a:ln>
        </p:spPr>
        <p:style>
          <a:lnRef idx="2">
            <a:schemeClr val="accent6"/>
          </a:lnRef>
          <a:fillRef idx="0">
            <a:schemeClr val="accent6"/>
          </a:fillRef>
          <a:effectRef idx="1">
            <a:schemeClr val="accent6"/>
          </a:effectRef>
          <a:fontRef idx="minor">
            <a:schemeClr val="tx1"/>
          </a:fontRef>
        </p:style>
        <p:txBody>
          <a:bodyPr/>
          <a:lstStyle/>
          <a:p>
            <a:endParaRPr lang="en-US" sz="2800">
              <a:cs typeface="Oracle Sans Tab" panose="020B0503020204020204" pitchFamily="34" charset="0"/>
            </a:endParaRPr>
          </a:p>
        </p:txBody>
      </p:sp>
      <p:sp>
        <p:nvSpPr>
          <p:cNvPr id="10" name="Shape 9">
            <a:extLst>
              <a:ext uri="{FF2B5EF4-FFF2-40B4-BE49-F238E27FC236}">
                <a16:creationId xmlns:a16="http://schemas.microsoft.com/office/drawing/2014/main" id="{C29762A1-2FC2-1CD2-EE73-5AECCDF2B27A}"/>
              </a:ext>
            </a:extLst>
          </p:cNvPr>
          <p:cNvSpPr/>
          <p:nvPr/>
        </p:nvSpPr>
        <p:spPr>
          <a:xfrm rot="5400000">
            <a:off x="7486520" y="4234598"/>
            <a:ext cx="274320" cy="0"/>
          </a:xfrm>
          <a:prstGeom prst="line">
            <a:avLst/>
          </a:prstGeom>
          <a:ln>
            <a:solidFill>
              <a:schemeClr val="accent1"/>
            </a:solidFill>
            <a:tailEnd type="triangle"/>
          </a:ln>
        </p:spPr>
        <p:style>
          <a:lnRef idx="2">
            <a:schemeClr val="accent6"/>
          </a:lnRef>
          <a:fillRef idx="0">
            <a:schemeClr val="accent6"/>
          </a:fillRef>
          <a:effectRef idx="1">
            <a:schemeClr val="accent6"/>
          </a:effectRef>
          <a:fontRef idx="minor">
            <a:schemeClr val="tx1"/>
          </a:fontRef>
        </p:style>
        <p:txBody>
          <a:bodyPr/>
          <a:lstStyle/>
          <a:p>
            <a:endParaRPr lang="en-US" sz="2800">
              <a:cs typeface="Oracle Sans Tab" panose="020B0503020204020204" pitchFamily="34" charset="0"/>
            </a:endParaRPr>
          </a:p>
        </p:txBody>
      </p:sp>
      <p:sp>
        <p:nvSpPr>
          <p:cNvPr id="12" name="Shape 9">
            <a:extLst>
              <a:ext uri="{FF2B5EF4-FFF2-40B4-BE49-F238E27FC236}">
                <a16:creationId xmlns:a16="http://schemas.microsoft.com/office/drawing/2014/main" id="{CB8B1CA4-FE42-5745-17D0-35183F357E02}"/>
              </a:ext>
            </a:extLst>
          </p:cNvPr>
          <p:cNvSpPr/>
          <p:nvPr/>
        </p:nvSpPr>
        <p:spPr>
          <a:xfrm rot="5400000">
            <a:off x="11429892" y="4234598"/>
            <a:ext cx="274320" cy="0"/>
          </a:xfrm>
          <a:prstGeom prst="line">
            <a:avLst/>
          </a:prstGeom>
          <a:ln>
            <a:solidFill>
              <a:schemeClr val="accent4"/>
            </a:solidFill>
            <a:tailEnd type="triangle"/>
          </a:ln>
        </p:spPr>
        <p:style>
          <a:lnRef idx="2">
            <a:schemeClr val="accent6"/>
          </a:lnRef>
          <a:fillRef idx="0">
            <a:schemeClr val="accent6"/>
          </a:fillRef>
          <a:effectRef idx="1">
            <a:schemeClr val="accent6"/>
          </a:effectRef>
          <a:fontRef idx="minor">
            <a:schemeClr val="tx1"/>
          </a:fontRef>
        </p:style>
        <p:txBody>
          <a:bodyPr/>
          <a:lstStyle/>
          <a:p>
            <a:endParaRPr lang="en-US" sz="2800">
              <a:cs typeface="Oracle Sans Tab" panose="020B0503020204020204" pitchFamily="34" charset="0"/>
            </a:endParaRPr>
          </a:p>
        </p:txBody>
      </p:sp>
      <p:sp>
        <p:nvSpPr>
          <p:cNvPr id="15" name="Shape 48">
            <a:extLst>
              <a:ext uri="{FF2B5EF4-FFF2-40B4-BE49-F238E27FC236}">
                <a16:creationId xmlns:a16="http://schemas.microsoft.com/office/drawing/2014/main" id="{64601DB7-B180-86FA-02D1-CDBA7A4370E1}"/>
              </a:ext>
            </a:extLst>
          </p:cNvPr>
          <p:cNvSpPr/>
          <p:nvPr/>
        </p:nvSpPr>
        <p:spPr>
          <a:xfrm>
            <a:off x="850392" y="5517814"/>
            <a:ext cx="274320" cy="274320"/>
          </a:xfrm>
          <a:prstGeom prst="ellipse">
            <a:avLst/>
          </a:prstGeom>
          <a:solidFill>
            <a:srgbClr val="FBF1EF"/>
          </a:solidFill>
          <a:ln w="12700">
            <a:solidFill>
              <a:srgbClr val="C74634"/>
            </a:solidFill>
            <a:prstDash val="solid"/>
          </a:ln>
        </p:spPr>
        <p:txBody>
          <a:bodyPr/>
          <a:lstStyle/>
          <a:p>
            <a:endParaRPr lang="en-US" sz="2000">
              <a:cs typeface="Oracle Sans Tab" panose="020B0503020204020204" pitchFamily="34" charset="0"/>
            </a:endParaRPr>
          </a:p>
        </p:txBody>
      </p:sp>
      <p:sp>
        <p:nvSpPr>
          <p:cNvPr id="16" name="Text 49">
            <a:extLst>
              <a:ext uri="{FF2B5EF4-FFF2-40B4-BE49-F238E27FC236}">
                <a16:creationId xmlns:a16="http://schemas.microsoft.com/office/drawing/2014/main" id="{8C58A465-FBDF-D27C-DE3C-BE1E9A082145}"/>
              </a:ext>
            </a:extLst>
          </p:cNvPr>
          <p:cNvSpPr/>
          <p:nvPr/>
        </p:nvSpPr>
        <p:spPr>
          <a:xfrm>
            <a:off x="850392" y="5526958"/>
            <a:ext cx="274320" cy="256032"/>
          </a:xfrm>
          <a:prstGeom prst="rect">
            <a:avLst/>
          </a:prstGeom>
          <a:noFill/>
          <a:ln/>
        </p:spPr>
        <p:txBody>
          <a:bodyPr wrap="square" lIns="0" tIns="0" rIns="0" bIns="0" rtlCol="0" anchor="ctr">
            <a:normAutofit/>
          </a:bodyPr>
          <a:lstStyle/>
          <a:p>
            <a:pPr marL="0" indent="0" algn="ctr">
              <a:buNone/>
            </a:pPr>
            <a:r>
              <a:rPr lang="en-US" sz="1050" b="1">
                <a:solidFill>
                  <a:srgbClr val="C74634"/>
                </a:solidFill>
                <a:ea typeface="Aptos" pitchFamily="34" charset="-122"/>
                <a:cs typeface="Oracle Sans Tab" panose="020B0503020204020204" pitchFamily="34" charset="0"/>
              </a:rPr>
              <a:t>✓</a:t>
            </a:r>
            <a:endParaRPr lang="en-US" sz="1050">
              <a:cs typeface="Oracle Sans Tab" panose="020B0503020204020204" pitchFamily="34" charset="0"/>
            </a:endParaRPr>
          </a:p>
        </p:txBody>
      </p:sp>
      <p:sp>
        <p:nvSpPr>
          <p:cNvPr id="20" name="TextBox 19">
            <a:extLst>
              <a:ext uri="{FF2B5EF4-FFF2-40B4-BE49-F238E27FC236}">
                <a16:creationId xmlns:a16="http://schemas.microsoft.com/office/drawing/2014/main" id="{F3FE5381-59E7-2D38-6EFF-F224DDDB5450}"/>
              </a:ext>
            </a:extLst>
          </p:cNvPr>
          <p:cNvSpPr txBox="1"/>
          <p:nvPr/>
        </p:nvSpPr>
        <p:spPr>
          <a:xfrm>
            <a:off x="1225295" y="5239476"/>
            <a:ext cx="3891813" cy="830997"/>
          </a:xfrm>
          <a:prstGeom prst="rect">
            <a:avLst/>
          </a:prstGeom>
          <a:solidFill>
            <a:schemeClr val="bg1">
              <a:lumMod val="95000"/>
            </a:schemeClr>
          </a:solidFill>
          <a:ln>
            <a:solidFill>
              <a:srgbClr val="478FE1"/>
            </a:solidFill>
          </a:ln>
        </p:spPr>
        <p:txBody>
          <a:bodyPr wrap="square" lIns="0" tIns="0" rIns="0" bIns="0">
            <a:spAutoFit/>
          </a:bodyPr>
          <a:lstStyle/>
          <a:p>
            <a:r>
              <a:rPr lang="en-US" b="1" dirty="0">
                <a:solidFill>
                  <a:srgbClr val="2B2B2B"/>
                </a:solidFill>
              </a:rPr>
              <a:t>Probe report selects strongest evidence</a:t>
            </a:r>
          </a:p>
          <a:p>
            <a:pPr algn="l"/>
            <a:r>
              <a:rPr b="0" dirty="0">
                <a:solidFill>
                  <a:srgbClr val="565B63"/>
                </a:solidFill>
              </a:rPr>
              <a:t>Canceled subscriptions has the strongest schema-supported signal.</a:t>
            </a:r>
          </a:p>
        </p:txBody>
      </p:sp>
      <p:sp>
        <p:nvSpPr>
          <p:cNvPr id="22" name="Right Arrow 21">
            <a:extLst>
              <a:ext uri="{FF2B5EF4-FFF2-40B4-BE49-F238E27FC236}">
                <a16:creationId xmlns:a16="http://schemas.microsoft.com/office/drawing/2014/main" id="{F6CE1631-B5C4-17B2-FBFB-B16F156EFA17}"/>
              </a:ext>
            </a:extLst>
          </p:cNvPr>
          <p:cNvSpPr/>
          <p:nvPr/>
        </p:nvSpPr>
        <p:spPr>
          <a:xfrm>
            <a:off x="4070422" y="2165249"/>
            <a:ext cx="384048" cy="109728"/>
          </a:xfrm>
          <a:prstGeom prst="rightArrow">
            <a:avLst/>
          </a:prstGeom>
          <a:solidFill>
            <a:schemeClr val="bg1">
              <a:lumMod val="95000"/>
            </a:schemeClr>
          </a:solidFill>
          <a:ln>
            <a:solidFill>
              <a:srgbClr val="478F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23" name="TextBox 22">
            <a:extLst>
              <a:ext uri="{FF2B5EF4-FFF2-40B4-BE49-F238E27FC236}">
                <a16:creationId xmlns:a16="http://schemas.microsoft.com/office/drawing/2014/main" id="{CBFB6B52-5E8F-6818-053B-3927499EEA13}"/>
              </a:ext>
            </a:extLst>
          </p:cNvPr>
          <p:cNvSpPr txBox="1"/>
          <p:nvPr/>
        </p:nvSpPr>
        <p:spPr>
          <a:xfrm>
            <a:off x="4635480" y="1943114"/>
            <a:ext cx="2233626" cy="553998"/>
          </a:xfrm>
          <a:prstGeom prst="rect">
            <a:avLst/>
          </a:prstGeom>
          <a:solidFill>
            <a:schemeClr val="bg1">
              <a:lumMod val="95000"/>
            </a:schemeClr>
          </a:solidFill>
          <a:ln>
            <a:solidFill>
              <a:srgbClr val="478FE1"/>
            </a:solidFill>
          </a:ln>
        </p:spPr>
        <p:txBody>
          <a:bodyPr wrap="square" lIns="0" tIns="0" rIns="0" bIns="0">
            <a:spAutoFit/>
          </a:bodyPr>
          <a:lstStyle/>
          <a:p>
            <a:pPr algn="ctr"/>
            <a:r>
              <a:rPr b="1" dirty="0">
                <a:solidFill>
                  <a:srgbClr val="2B2B2B"/>
                </a:solidFill>
              </a:rPr>
              <a:t>Generate </a:t>
            </a:r>
            <a:endParaRPr lang="en-US" b="1" dirty="0">
              <a:solidFill>
                <a:srgbClr val="2B2B2B"/>
              </a:solidFill>
            </a:endParaRPr>
          </a:p>
          <a:p>
            <a:pPr algn="ctr"/>
            <a:r>
              <a:rPr lang="en-US" dirty="0">
                <a:solidFill>
                  <a:srgbClr val="2B2B2B"/>
                </a:solidFill>
              </a:rPr>
              <a:t>C</a:t>
            </a:r>
            <a:r>
              <a:rPr dirty="0">
                <a:solidFill>
                  <a:srgbClr val="2B2B2B"/>
                </a:solidFill>
              </a:rPr>
              <a:t>ompeting</a:t>
            </a:r>
            <a:r>
              <a:rPr lang="en-US" dirty="0">
                <a:solidFill>
                  <a:srgbClr val="2B2B2B"/>
                </a:solidFill>
              </a:rPr>
              <a:t> </a:t>
            </a:r>
            <a:r>
              <a:rPr dirty="0">
                <a:solidFill>
                  <a:srgbClr val="2B2B2B"/>
                </a:solidFill>
              </a:rPr>
              <a:t>probe SQLs</a:t>
            </a:r>
            <a:endParaRPr b="1" dirty="0">
              <a:solidFill>
                <a:srgbClr val="2B2B2B"/>
              </a:solidFill>
            </a:endParaRPr>
          </a:p>
        </p:txBody>
      </p:sp>
      <p:sp>
        <p:nvSpPr>
          <p:cNvPr id="24" name="Right Arrow 23">
            <a:extLst>
              <a:ext uri="{FF2B5EF4-FFF2-40B4-BE49-F238E27FC236}">
                <a16:creationId xmlns:a16="http://schemas.microsoft.com/office/drawing/2014/main" id="{C60AD64B-5B09-D4EA-AA57-7353F5DB8E11}"/>
              </a:ext>
            </a:extLst>
          </p:cNvPr>
          <p:cNvSpPr/>
          <p:nvPr/>
        </p:nvSpPr>
        <p:spPr>
          <a:xfrm>
            <a:off x="7050116" y="2165249"/>
            <a:ext cx="384048" cy="109728"/>
          </a:xfrm>
          <a:prstGeom prst="rightArrow">
            <a:avLst/>
          </a:prstGeom>
          <a:solidFill>
            <a:schemeClr val="bg1">
              <a:lumMod val="95000"/>
            </a:schemeClr>
          </a:solidFill>
          <a:ln>
            <a:solidFill>
              <a:srgbClr val="478F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25" name="TextBox 24">
            <a:extLst>
              <a:ext uri="{FF2B5EF4-FFF2-40B4-BE49-F238E27FC236}">
                <a16:creationId xmlns:a16="http://schemas.microsoft.com/office/drawing/2014/main" id="{9F88D78B-4589-92DC-05E3-CD37CA3653DD}"/>
              </a:ext>
            </a:extLst>
          </p:cNvPr>
          <p:cNvSpPr txBox="1"/>
          <p:nvPr/>
        </p:nvSpPr>
        <p:spPr>
          <a:xfrm>
            <a:off x="7615174" y="1943114"/>
            <a:ext cx="1806884" cy="553998"/>
          </a:xfrm>
          <a:prstGeom prst="rect">
            <a:avLst/>
          </a:prstGeom>
          <a:solidFill>
            <a:schemeClr val="bg1">
              <a:lumMod val="95000"/>
            </a:schemeClr>
          </a:solidFill>
          <a:ln>
            <a:solidFill>
              <a:srgbClr val="478FE1"/>
            </a:solidFill>
          </a:ln>
        </p:spPr>
        <p:txBody>
          <a:bodyPr wrap="square" lIns="0" tIns="0" rIns="0" bIns="0">
            <a:spAutoFit/>
          </a:bodyPr>
          <a:lstStyle/>
          <a:p>
            <a:pPr algn="ctr"/>
            <a:r>
              <a:rPr lang="en-US" b="1" dirty="0">
                <a:solidFill>
                  <a:srgbClr val="2B2B2B"/>
                </a:solidFill>
              </a:rPr>
              <a:t>Execute &amp; </a:t>
            </a:r>
            <a:r>
              <a:rPr b="1" dirty="0">
                <a:solidFill>
                  <a:srgbClr val="2B2B2B"/>
                </a:solidFill>
              </a:rPr>
              <a:t>Resolve </a:t>
            </a:r>
            <a:endParaRPr lang="en-US" b="1" dirty="0">
              <a:solidFill>
                <a:srgbClr val="2B2B2B"/>
              </a:solidFill>
            </a:endParaRPr>
          </a:p>
          <a:p>
            <a:pPr algn="ctr"/>
            <a:r>
              <a:rPr lang="en-US" dirty="0">
                <a:solidFill>
                  <a:srgbClr val="2B2B2B"/>
                </a:solidFill>
              </a:rPr>
              <a:t>W</a:t>
            </a:r>
            <a:r>
              <a:rPr dirty="0">
                <a:solidFill>
                  <a:srgbClr val="2B2B2B"/>
                </a:solidFill>
              </a:rPr>
              <a:t>ith</a:t>
            </a:r>
            <a:r>
              <a:rPr lang="en-US" dirty="0">
                <a:solidFill>
                  <a:srgbClr val="2B2B2B"/>
                </a:solidFill>
              </a:rPr>
              <a:t> </a:t>
            </a:r>
            <a:r>
              <a:rPr dirty="0">
                <a:solidFill>
                  <a:srgbClr val="2B2B2B"/>
                </a:solidFill>
              </a:rPr>
              <a:t>probe report</a:t>
            </a:r>
          </a:p>
        </p:txBody>
      </p:sp>
      <p:sp>
        <p:nvSpPr>
          <p:cNvPr id="26" name="Right Arrow 25">
            <a:extLst>
              <a:ext uri="{FF2B5EF4-FFF2-40B4-BE49-F238E27FC236}">
                <a16:creationId xmlns:a16="http://schemas.microsoft.com/office/drawing/2014/main" id="{CE2C78C3-F16C-FCFA-2488-73FC1BC0F492}"/>
              </a:ext>
            </a:extLst>
          </p:cNvPr>
          <p:cNvSpPr/>
          <p:nvPr/>
        </p:nvSpPr>
        <p:spPr>
          <a:xfrm>
            <a:off x="9603068" y="2165249"/>
            <a:ext cx="384048" cy="109728"/>
          </a:xfrm>
          <a:prstGeom prst="rightArrow">
            <a:avLst/>
          </a:prstGeom>
          <a:solidFill>
            <a:schemeClr val="bg1">
              <a:lumMod val="95000"/>
            </a:schemeClr>
          </a:solidFill>
          <a:ln>
            <a:solidFill>
              <a:srgbClr val="478F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27" name="TextBox 26">
            <a:extLst>
              <a:ext uri="{FF2B5EF4-FFF2-40B4-BE49-F238E27FC236}">
                <a16:creationId xmlns:a16="http://schemas.microsoft.com/office/drawing/2014/main" id="{B906E06B-CC81-B5EB-E735-9F87A3E2D77E}"/>
              </a:ext>
            </a:extLst>
          </p:cNvPr>
          <p:cNvSpPr txBox="1"/>
          <p:nvPr/>
        </p:nvSpPr>
        <p:spPr>
          <a:xfrm>
            <a:off x="10168128" y="1943114"/>
            <a:ext cx="1058888" cy="553998"/>
          </a:xfrm>
          <a:prstGeom prst="rect">
            <a:avLst/>
          </a:prstGeom>
          <a:solidFill>
            <a:schemeClr val="bg1">
              <a:lumMod val="95000"/>
            </a:schemeClr>
          </a:solidFill>
          <a:ln>
            <a:solidFill>
              <a:srgbClr val="478FE1"/>
            </a:solidFill>
          </a:ln>
        </p:spPr>
        <p:txBody>
          <a:bodyPr wrap="square" lIns="0" tIns="0" rIns="0" bIns="0">
            <a:spAutoFit/>
          </a:bodyPr>
          <a:lstStyle/>
          <a:p>
            <a:pPr algn="ctr"/>
            <a:r>
              <a:rPr b="1" dirty="0">
                <a:solidFill>
                  <a:srgbClr val="2B2B2B"/>
                </a:solidFill>
              </a:rPr>
              <a:t>Repair </a:t>
            </a:r>
            <a:endParaRPr lang="en-US" b="1" dirty="0">
              <a:solidFill>
                <a:srgbClr val="2B2B2B"/>
              </a:solidFill>
            </a:endParaRPr>
          </a:p>
          <a:p>
            <a:pPr algn="ctr"/>
            <a:r>
              <a:rPr lang="en-US" dirty="0">
                <a:solidFill>
                  <a:srgbClr val="2B2B2B"/>
                </a:solidFill>
              </a:rPr>
              <a:t>F</a:t>
            </a:r>
            <a:r>
              <a:rPr dirty="0">
                <a:solidFill>
                  <a:srgbClr val="2B2B2B"/>
                </a:solidFill>
              </a:rPr>
              <a:t>inal</a:t>
            </a:r>
            <a:r>
              <a:rPr lang="en-US" dirty="0">
                <a:solidFill>
                  <a:srgbClr val="2B2B2B"/>
                </a:solidFill>
              </a:rPr>
              <a:t> </a:t>
            </a:r>
            <a:r>
              <a:rPr dirty="0">
                <a:solidFill>
                  <a:srgbClr val="2B2B2B"/>
                </a:solidFill>
              </a:rPr>
              <a:t>SQL</a:t>
            </a:r>
          </a:p>
        </p:txBody>
      </p:sp>
      <p:sp>
        <p:nvSpPr>
          <p:cNvPr id="32" name="Right Arrow 31">
            <a:extLst>
              <a:ext uri="{FF2B5EF4-FFF2-40B4-BE49-F238E27FC236}">
                <a16:creationId xmlns:a16="http://schemas.microsoft.com/office/drawing/2014/main" id="{B7A69C1D-D7FB-D9AC-527E-530D10AE33AA}"/>
              </a:ext>
            </a:extLst>
          </p:cNvPr>
          <p:cNvSpPr/>
          <p:nvPr/>
        </p:nvSpPr>
        <p:spPr>
          <a:xfrm>
            <a:off x="5616573" y="5598708"/>
            <a:ext cx="677032" cy="112533"/>
          </a:xfrm>
          <a:prstGeom prst="rightArrow">
            <a:avLst/>
          </a:prstGeom>
          <a:solidFill>
            <a:srgbClr val="C936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000"/>
          </a:p>
        </p:txBody>
      </p:sp>
      <p:sp>
        <p:nvSpPr>
          <p:cNvPr id="36" name="Shape 81">
            <a:extLst>
              <a:ext uri="{FF2B5EF4-FFF2-40B4-BE49-F238E27FC236}">
                <a16:creationId xmlns:a16="http://schemas.microsoft.com/office/drawing/2014/main" id="{90894714-3C55-1EAE-30D7-BBD2C1266D16}"/>
              </a:ext>
            </a:extLst>
          </p:cNvPr>
          <p:cNvSpPr/>
          <p:nvPr/>
        </p:nvSpPr>
        <p:spPr>
          <a:xfrm>
            <a:off x="6725958" y="5499526"/>
            <a:ext cx="310896" cy="310896"/>
          </a:xfrm>
          <a:prstGeom prst="ellipse">
            <a:avLst/>
          </a:prstGeom>
          <a:solidFill>
            <a:srgbClr val="2F6E3B"/>
          </a:solidFill>
          <a:ln w="12700">
            <a:solidFill>
              <a:srgbClr val="2F6E3B"/>
            </a:solidFill>
            <a:prstDash val="solid"/>
          </a:ln>
        </p:spPr>
        <p:txBody>
          <a:bodyPr/>
          <a:lstStyle/>
          <a:p>
            <a:endParaRPr lang="en-US" sz="2000">
              <a:cs typeface="Oracle Sans Tab" panose="020B0503020204020204" pitchFamily="34" charset="0"/>
            </a:endParaRPr>
          </a:p>
        </p:txBody>
      </p:sp>
      <p:sp>
        <p:nvSpPr>
          <p:cNvPr id="37" name="Text 82">
            <a:extLst>
              <a:ext uri="{FF2B5EF4-FFF2-40B4-BE49-F238E27FC236}">
                <a16:creationId xmlns:a16="http://schemas.microsoft.com/office/drawing/2014/main" id="{B2031FEC-73B2-B593-4B11-ECCBE178F7C8}"/>
              </a:ext>
            </a:extLst>
          </p:cNvPr>
          <p:cNvSpPr/>
          <p:nvPr/>
        </p:nvSpPr>
        <p:spPr>
          <a:xfrm>
            <a:off x="6739220" y="5508670"/>
            <a:ext cx="310896" cy="292608"/>
          </a:xfrm>
          <a:prstGeom prst="rect">
            <a:avLst/>
          </a:prstGeom>
          <a:noFill/>
          <a:ln/>
        </p:spPr>
        <p:txBody>
          <a:bodyPr wrap="square" lIns="0" tIns="0" rIns="0" bIns="0" rtlCol="0" anchor="ctr">
            <a:normAutofit/>
          </a:bodyPr>
          <a:lstStyle/>
          <a:p>
            <a:pPr marL="0" indent="0" algn="ctr">
              <a:buNone/>
            </a:pPr>
            <a:r>
              <a:rPr lang="en-US" sz="1000" b="1" dirty="0">
                <a:solidFill>
                  <a:srgbClr val="FFFFFF"/>
                </a:solidFill>
                <a:ea typeface="Aptos" pitchFamily="34" charset="-122"/>
                <a:cs typeface="Oracle Sans Tab" panose="020B0503020204020204" pitchFamily="34" charset="0"/>
              </a:rPr>
              <a:t>SQL</a:t>
            </a:r>
            <a:endParaRPr lang="en-US" sz="1000" dirty="0">
              <a:cs typeface="Oracle Sans Tab" panose="020B0503020204020204" pitchFamily="34" charset="0"/>
            </a:endParaRPr>
          </a:p>
        </p:txBody>
      </p:sp>
      <p:sp>
        <p:nvSpPr>
          <p:cNvPr id="39" name="TextBox 38">
            <a:extLst>
              <a:ext uri="{FF2B5EF4-FFF2-40B4-BE49-F238E27FC236}">
                <a16:creationId xmlns:a16="http://schemas.microsoft.com/office/drawing/2014/main" id="{0174E395-5107-7FA3-AD36-7D8962A95B6A}"/>
              </a:ext>
            </a:extLst>
          </p:cNvPr>
          <p:cNvSpPr txBox="1"/>
          <p:nvPr/>
        </p:nvSpPr>
        <p:spPr>
          <a:xfrm>
            <a:off x="7198282" y="5239476"/>
            <a:ext cx="4204520" cy="830997"/>
          </a:xfrm>
          <a:prstGeom prst="rect">
            <a:avLst/>
          </a:prstGeom>
          <a:solidFill>
            <a:schemeClr val="bg1">
              <a:lumMod val="95000"/>
            </a:schemeClr>
          </a:solidFill>
          <a:ln>
            <a:solidFill>
              <a:srgbClr val="478FE1"/>
            </a:solidFill>
          </a:ln>
        </p:spPr>
        <p:txBody>
          <a:bodyPr wrap="square" lIns="0" tIns="0" rIns="0" bIns="0">
            <a:spAutoFit/>
          </a:bodyPr>
          <a:lstStyle/>
          <a:p>
            <a:r>
              <a:rPr lang="en-US" b="1" dirty="0">
                <a:solidFill>
                  <a:srgbClr val="296D3A"/>
                </a:solidFill>
              </a:rPr>
              <a:t>Final SQL uses resolved intent</a:t>
            </a:r>
          </a:p>
          <a:p>
            <a:pPr algn="l"/>
            <a:r>
              <a:rPr b="0" dirty="0">
                <a:solidFill>
                  <a:srgbClr val="565B63"/>
                </a:solidFill>
              </a:rPr>
              <a:t>Apply cancellation filters; </a:t>
            </a:r>
            <a:r>
              <a:rPr lang="en-US" b="0" dirty="0">
                <a:solidFill>
                  <a:srgbClr val="565B63"/>
                </a:solidFill>
              </a:rPr>
              <a:t>remaining</a:t>
            </a:r>
            <a:r>
              <a:rPr b="0" dirty="0">
                <a:solidFill>
                  <a:srgbClr val="565B63"/>
                </a:solidFill>
              </a:rPr>
              <a:t> probes remain audit evidence.</a:t>
            </a:r>
          </a:p>
        </p:txBody>
      </p:sp>
      <p:sp>
        <p:nvSpPr>
          <p:cNvPr id="41" name="TextBox 40">
            <a:extLst>
              <a:ext uri="{FF2B5EF4-FFF2-40B4-BE49-F238E27FC236}">
                <a16:creationId xmlns:a16="http://schemas.microsoft.com/office/drawing/2014/main" id="{B6C99E7E-230D-2A3A-2872-778C7CE3A9B2}"/>
              </a:ext>
            </a:extLst>
          </p:cNvPr>
          <p:cNvSpPr txBox="1"/>
          <p:nvPr/>
        </p:nvSpPr>
        <p:spPr>
          <a:xfrm>
            <a:off x="669929" y="6279657"/>
            <a:ext cx="10852143" cy="276999"/>
          </a:xfrm>
          <a:prstGeom prst="rect">
            <a:avLst/>
          </a:prstGeom>
          <a:solidFill>
            <a:schemeClr val="bg1">
              <a:lumMod val="95000"/>
            </a:schemeClr>
          </a:solidFill>
          <a:ln>
            <a:solidFill>
              <a:srgbClr val="478FE1"/>
            </a:solidFill>
          </a:ln>
        </p:spPr>
        <p:txBody>
          <a:bodyPr wrap="square" lIns="0" tIns="0" rIns="0" bIns="0">
            <a:spAutoFit/>
          </a:bodyPr>
          <a:lstStyle/>
          <a:p>
            <a:pPr algn="ctr"/>
            <a:r>
              <a:rPr lang="en-US" b="1" dirty="0">
                <a:solidFill>
                  <a:srgbClr val="282828"/>
                </a:solidFill>
              </a:rPr>
              <a:t>Key takeaway: </a:t>
            </a:r>
            <a:r>
              <a:rPr b="1" dirty="0">
                <a:solidFill>
                  <a:srgbClr val="2B2B2B"/>
                </a:solidFill>
              </a:rPr>
              <a:t>ambiguous terms are resolved from database evidence, not guessed</a:t>
            </a:r>
            <a:r>
              <a:rPr lang="en-US" b="1" dirty="0">
                <a:solidFill>
                  <a:srgbClr val="2B2B2B"/>
                </a:solidFill>
              </a:rPr>
              <a:t>, combined for final SQL</a:t>
            </a:r>
            <a:r>
              <a:rPr b="1" dirty="0">
                <a:solidFill>
                  <a:srgbClr val="2B2B2B"/>
                </a:solidFill>
              </a:rPr>
              <a:t>.</a:t>
            </a:r>
          </a:p>
        </p:txBody>
      </p:sp>
      <p:sp>
        <p:nvSpPr>
          <p:cNvPr id="44" name="TextBox 43">
            <a:extLst>
              <a:ext uri="{FF2B5EF4-FFF2-40B4-BE49-F238E27FC236}">
                <a16:creationId xmlns:a16="http://schemas.microsoft.com/office/drawing/2014/main" id="{EFBD26F8-DE39-8066-A755-0A316A91E0C3}"/>
              </a:ext>
            </a:extLst>
          </p:cNvPr>
          <p:cNvSpPr txBox="1"/>
          <p:nvPr/>
        </p:nvSpPr>
        <p:spPr>
          <a:xfrm>
            <a:off x="541905" y="1291567"/>
            <a:ext cx="6094674" cy="369332"/>
          </a:xfrm>
          <a:prstGeom prst="rect">
            <a:avLst/>
          </a:prstGeom>
          <a:noFill/>
        </p:spPr>
        <p:txBody>
          <a:bodyPr wrap="square">
            <a:spAutoFit/>
          </a:bodyPr>
          <a:lstStyle/>
          <a:p>
            <a:pPr algn="l"/>
            <a:r>
              <a:rPr lang="en-US" b="1" dirty="0">
                <a:solidFill>
                  <a:srgbClr val="3366CC"/>
                </a:solidFill>
                <a:latin typeface="Aptos"/>
              </a:rPr>
              <a:t>ONLINE: Resolve Ambiguity with Database Evidence</a:t>
            </a:r>
          </a:p>
        </p:txBody>
      </p:sp>
      <p:sp>
        <p:nvSpPr>
          <p:cNvPr id="4" name="Title 3">
            <a:extLst>
              <a:ext uri="{FF2B5EF4-FFF2-40B4-BE49-F238E27FC236}">
                <a16:creationId xmlns:a16="http://schemas.microsoft.com/office/drawing/2014/main" id="{602B270B-914A-A89E-EB51-68CE6A3B582C}"/>
              </a:ext>
            </a:extLst>
          </p:cNvPr>
          <p:cNvSpPr>
            <a:spLocks noGrp="1"/>
          </p:cNvSpPr>
          <p:nvPr>
            <p:ph type="title"/>
          </p:nvPr>
        </p:nvSpPr>
        <p:spPr/>
        <p:txBody>
          <a:bodyPr/>
          <a:lstStyle/>
          <a:p>
            <a:r>
              <a:rPr lang="en-US" dirty="0"/>
              <a:t>Differentiator #2: Ambiguity-Driven Probing</a:t>
            </a:r>
          </a:p>
        </p:txBody>
      </p:sp>
    </p:spTree>
    <p:extLst>
      <p:ext uri="{BB962C8B-B14F-4D97-AF65-F5344CB8AC3E}">
        <p14:creationId xmlns:p14="http://schemas.microsoft.com/office/powerpoint/2010/main" val="38010864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9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4" grpId="0" animBg="1"/>
      <p:bldP spid="116" grpId="0" animBg="1"/>
      <p:bldP spid="122" grpId="0" animBg="1"/>
      <p:bldP spid="124" grpId="0" animBg="1"/>
      <p:bldP spid="126" grpId="0" animBg="1"/>
      <p:bldP spid="128" grpId="0" animBg="1"/>
      <p:bldP spid="130" grpId="0" animBg="1"/>
      <p:bldP spid="132" grpId="0" animBg="1"/>
      <p:bldP spid="134" grpId="0" animBg="1"/>
      <p:bldP spid="136" grpId="0" animBg="1"/>
      <p:bldP spid="138" grpId="0" animBg="1"/>
      <p:bldP spid="144" grpId="0" animBg="1"/>
      <p:bldP spid="146" grpId="0" animBg="1"/>
      <p:bldP spid="148" grpId="0" animBg="1"/>
      <p:bldP spid="150" grpId="0" animBg="1"/>
      <p:bldP spid="152" grpId="0" animBg="1"/>
      <p:bldP spid="154" grpId="0" animBg="1"/>
      <p:bldP spid="156" grpId="0" animBg="1"/>
      <p:bldP spid="158" grpId="0" animBg="1"/>
      <p:bldP spid="160" grpId="0" animBg="1"/>
      <p:bldP spid="162" grpId="0" animBg="1"/>
      <p:bldP spid="168" grpId="0" animBg="1"/>
      <p:bldP spid="170" grpId="0" animBg="1"/>
      <p:bldP spid="172" grpId="0" animBg="1"/>
      <p:bldP spid="174" grpId="0" animBg="1"/>
      <p:bldP spid="176" grpId="0" animBg="1"/>
      <p:bldP spid="178" grpId="0" animBg="1"/>
      <p:bldP spid="180" grpId="0" animBg="1"/>
      <p:bldP spid="182" grpId="0" animBg="1"/>
      <p:bldP spid="184" grpId="0" animBg="1"/>
      <p:bldP spid="186" grpId="0" animBg="1"/>
      <p:bldP spid="192" grpId="0" animBg="1"/>
      <p:bldP spid="193" grpId="0" animBg="1"/>
      <p:bldP spid="196" grpId="0" animBg="1"/>
      <p:bldP spid="2" grpId="0" animBg="1"/>
      <p:bldP spid="6" grpId="0" animBg="1"/>
      <p:bldP spid="10" grpId="0" animBg="1"/>
      <p:bldP spid="12" grpId="0" animBg="1"/>
      <p:bldP spid="15" grpId="0" animBg="1"/>
      <p:bldP spid="16" grpId="0" animBg="1"/>
      <p:bldP spid="20" grpId="0" animBg="1"/>
      <p:bldP spid="22" grpId="0" animBg="1"/>
      <p:bldP spid="23" grpId="0" animBg="1"/>
      <p:bldP spid="24" grpId="0" animBg="1"/>
      <p:bldP spid="25" grpId="0" animBg="1"/>
      <p:bldP spid="26" grpId="0" animBg="1"/>
      <p:bldP spid="27" grpId="0" animBg="1"/>
      <p:bldP spid="32" grpId="0" animBg="1"/>
      <p:bldP spid="36" grpId="0" animBg="1"/>
      <p:bldP spid="37" grpId="0" animBg="1"/>
      <p:bldP spid="39" grpId="0" animBg="1"/>
      <p:bldP spid="41" grpId="0" animBg="1"/>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5255E-6697-DAC2-93A9-FD66FB7168A5}"/>
              </a:ext>
            </a:extLst>
          </p:cNvPr>
          <p:cNvSpPr>
            <a:spLocks noGrp="1"/>
          </p:cNvSpPr>
          <p:nvPr>
            <p:ph type="title"/>
          </p:nvPr>
        </p:nvSpPr>
        <p:spPr/>
        <p:txBody>
          <a:bodyPr wrap="square" anchor="ctr">
            <a:normAutofit fontScale="90000"/>
          </a:bodyPr>
          <a:lstStyle/>
          <a:p>
            <a:r>
              <a:rPr lang="en-US" dirty="0"/>
              <a:t>The Promise of Gen AI to Knowledge Access &amp; Use</a:t>
            </a:r>
          </a:p>
        </p:txBody>
      </p:sp>
      <p:sp>
        <p:nvSpPr>
          <p:cNvPr id="3" name="Content Placeholder 2">
            <a:extLst>
              <a:ext uri="{FF2B5EF4-FFF2-40B4-BE49-F238E27FC236}">
                <a16:creationId xmlns:a16="http://schemas.microsoft.com/office/drawing/2014/main" id="{B7A993CB-18D4-AA57-411A-F838F3FB5D28}"/>
              </a:ext>
            </a:extLst>
          </p:cNvPr>
          <p:cNvSpPr>
            <a:spLocks noGrp="1"/>
          </p:cNvSpPr>
          <p:nvPr>
            <p:ph idx="1"/>
          </p:nvPr>
        </p:nvSpPr>
        <p:spPr/>
        <p:txBody>
          <a:bodyPr wrap="square" anchor="t">
            <a:normAutofit/>
          </a:bodyPr>
          <a:lstStyle/>
          <a:p>
            <a:r>
              <a:rPr lang="en-US" dirty="0"/>
              <a:t>GenAI promises to bring in a new wave of innovation in knowledge access &amp; use.</a:t>
            </a:r>
          </a:p>
          <a:p>
            <a:r>
              <a:rPr lang="en-US" dirty="0"/>
              <a:t>Users will solve their problems at the conceptual level – their terms &amp; metrics </a:t>
            </a:r>
          </a:p>
          <a:p>
            <a:pPr lvl="1"/>
            <a:r>
              <a:rPr lang="en-US" dirty="0"/>
              <a:t>No need to learn domain specific query languages, database schemas</a:t>
            </a:r>
          </a:p>
          <a:p>
            <a:pPr lvl="1"/>
            <a:r>
              <a:rPr lang="en-US" dirty="0"/>
              <a:t>No need to spend time transforming data from one format to another</a:t>
            </a:r>
          </a:p>
          <a:p>
            <a:pPr lvl="1"/>
            <a:r>
              <a:rPr lang="en-US" dirty="0"/>
              <a:t>No need to be concerned with fusing diverse data</a:t>
            </a:r>
          </a:p>
        </p:txBody>
      </p:sp>
      <p:sp>
        <p:nvSpPr>
          <p:cNvPr id="4" name="Slide Number Placeholder 3">
            <a:extLst>
              <a:ext uri="{FF2B5EF4-FFF2-40B4-BE49-F238E27FC236}">
                <a16:creationId xmlns:a16="http://schemas.microsoft.com/office/drawing/2014/main" id="{99F07239-9FDB-AEEE-71EE-6F4F537EC796}"/>
              </a:ext>
            </a:extLst>
          </p:cNvPr>
          <p:cNvSpPr>
            <a:spLocks noGrp="1"/>
          </p:cNvSpPr>
          <p:nvPr>
            <p:ph type="sldNum" sz="quarter" idx="11"/>
          </p:nvPr>
        </p:nvSpPr>
        <p:spPr/>
        <p:txBody>
          <a:bodyPr wrap="square" anchor="b">
            <a:normAutofit fontScale="85000" lnSpcReduction="10000"/>
          </a:bodyPr>
          <a:lstStyle/>
          <a:p>
            <a:fld id="{BDF588C3-71D6-5D45-B118-1C664482E1C2}" type="slidenum">
              <a:rPr lang="en-US" smtClean="0"/>
              <a:pPr/>
              <a:t>2</a:t>
            </a:fld>
            <a:endParaRPr lang="en-US"/>
          </a:p>
        </p:txBody>
      </p:sp>
      <p:pic>
        <p:nvPicPr>
          <p:cNvPr id="6" name="Picture 5">
            <a:extLst>
              <a:ext uri="{FF2B5EF4-FFF2-40B4-BE49-F238E27FC236}">
                <a16:creationId xmlns:a16="http://schemas.microsoft.com/office/drawing/2014/main" id="{C4816946-642C-7C44-7E9A-79861B171B68}"/>
              </a:ext>
            </a:extLst>
          </p:cNvPr>
          <p:cNvPicPr>
            <a:picLocks noChangeAspect="1"/>
          </p:cNvPicPr>
          <p:nvPr/>
        </p:nvPicPr>
        <p:blipFill>
          <a:blip r:embed="rId2"/>
          <a:stretch>
            <a:fillRect/>
          </a:stretch>
        </p:blipFill>
        <p:spPr>
          <a:xfrm>
            <a:off x="462595" y="3494313"/>
            <a:ext cx="11266810" cy="3126540"/>
          </a:xfrm>
          <a:prstGeom prst="rect">
            <a:avLst/>
          </a:prstGeom>
          <a:noFill/>
        </p:spPr>
      </p:pic>
    </p:spTree>
    <p:extLst>
      <p:ext uri="{BB962C8B-B14F-4D97-AF65-F5344CB8AC3E}">
        <p14:creationId xmlns:p14="http://schemas.microsoft.com/office/powerpoint/2010/main" val="138156123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3A5E-3AA7-3C89-750C-99214B100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4D373-0304-6565-746D-41380B1709E0}"/>
              </a:ext>
            </a:extLst>
          </p:cNvPr>
          <p:cNvSpPr>
            <a:spLocks noGrp="1"/>
          </p:cNvSpPr>
          <p:nvPr>
            <p:ph type="title"/>
          </p:nvPr>
        </p:nvSpPr>
        <p:spPr/>
        <p:txBody>
          <a:bodyPr/>
          <a:lstStyle/>
          <a:p>
            <a:r>
              <a:rPr lang="en-US" sz="3200" dirty="0">
                <a:latin typeface="+mj-lt"/>
              </a:rPr>
              <a:t>Consistent Gains Across Diverse NL2SQL Benchmarks</a:t>
            </a:r>
          </a:p>
        </p:txBody>
      </p:sp>
      <p:sp>
        <p:nvSpPr>
          <p:cNvPr id="4" name="Slide Number Placeholder 3">
            <a:extLst>
              <a:ext uri="{FF2B5EF4-FFF2-40B4-BE49-F238E27FC236}">
                <a16:creationId xmlns:a16="http://schemas.microsoft.com/office/drawing/2014/main" id="{F50F2758-95A2-8926-C83E-45D20B473C40}"/>
              </a:ext>
            </a:extLst>
          </p:cNvPr>
          <p:cNvSpPr>
            <a:spLocks noGrp="1"/>
          </p:cNvSpPr>
          <p:nvPr>
            <p:ph type="sldNum" sz="quarter" idx="11"/>
          </p:nvPr>
        </p:nvSpPr>
        <p:spPr/>
        <p:txBody>
          <a:bodyPr/>
          <a:lstStyle/>
          <a:p>
            <a:fld id="{345D60D9-5372-5F40-9443-0F9AE5BDC3C8}" type="slidenum">
              <a:rPr lang="en-US" smtClean="0"/>
              <a:pPr/>
              <a:t>20</a:t>
            </a:fld>
            <a:endParaRPr lang="en-US"/>
          </a:p>
        </p:txBody>
      </p:sp>
      <p:sp>
        <p:nvSpPr>
          <p:cNvPr id="8" name="TextBox 7">
            <a:extLst>
              <a:ext uri="{FF2B5EF4-FFF2-40B4-BE49-F238E27FC236}">
                <a16:creationId xmlns:a16="http://schemas.microsoft.com/office/drawing/2014/main" id="{7A1CFCA6-AD18-896E-45D7-194502DDF99E}"/>
              </a:ext>
            </a:extLst>
          </p:cNvPr>
          <p:cNvSpPr txBox="1"/>
          <p:nvPr/>
        </p:nvSpPr>
        <p:spPr>
          <a:xfrm>
            <a:off x="769696" y="1331899"/>
            <a:ext cx="89169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Oracle Sans Tab"/>
            </a:endParaRPr>
          </a:p>
        </p:txBody>
      </p:sp>
      <p:sp>
        <p:nvSpPr>
          <p:cNvPr id="7" name="TextBox 6">
            <a:extLst>
              <a:ext uri="{FF2B5EF4-FFF2-40B4-BE49-F238E27FC236}">
                <a16:creationId xmlns:a16="http://schemas.microsoft.com/office/drawing/2014/main" id="{94676C3E-3FB2-9510-DE17-5AE93402BDB9}"/>
              </a:ext>
            </a:extLst>
          </p:cNvPr>
          <p:cNvSpPr txBox="1"/>
          <p:nvPr/>
        </p:nvSpPr>
        <p:spPr>
          <a:xfrm>
            <a:off x="1048623" y="921992"/>
            <a:ext cx="9471170" cy="400110"/>
          </a:xfrm>
          <a:prstGeom prst="rect">
            <a:avLst/>
          </a:prstGeom>
          <a:solidFill>
            <a:schemeClr val="bg1">
              <a:lumMod val="95000"/>
            </a:schemeClr>
          </a:solidFill>
          <a:ln w="28575">
            <a:solidFill>
              <a:srgbClr val="478FE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Average EX across 5 benchmarks, 4 SQL dialects, 2 languages, and 3 backbone models.</a:t>
            </a:r>
          </a:p>
        </p:txBody>
      </p:sp>
      <p:sp>
        <p:nvSpPr>
          <p:cNvPr id="10" name="Rounded Rectangle 9">
            <a:extLst>
              <a:ext uri="{FF2B5EF4-FFF2-40B4-BE49-F238E27FC236}">
                <a16:creationId xmlns:a16="http://schemas.microsoft.com/office/drawing/2014/main" id="{F6BB0632-4017-DD65-A082-5CD6289C6F8B}"/>
              </a:ext>
            </a:extLst>
          </p:cNvPr>
          <p:cNvSpPr/>
          <p:nvPr/>
        </p:nvSpPr>
        <p:spPr>
          <a:xfrm>
            <a:off x="502920" y="1600200"/>
            <a:ext cx="9326880" cy="4709160"/>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11" name="Chart 10">
            <a:extLst>
              <a:ext uri="{FF2B5EF4-FFF2-40B4-BE49-F238E27FC236}">
                <a16:creationId xmlns:a16="http://schemas.microsoft.com/office/drawing/2014/main" id="{C1744EAC-5976-B6A7-0499-230DB75DCCEF}"/>
              </a:ext>
            </a:extLst>
          </p:cNvPr>
          <p:cNvGraphicFramePr>
            <a:graphicFrameLocks noGrp="1"/>
          </p:cNvGraphicFramePr>
          <p:nvPr>
            <p:extLst>
              <p:ext uri="{D42A27DB-BD31-4B8C-83A1-F6EECF244321}">
                <p14:modId xmlns:p14="http://schemas.microsoft.com/office/powerpoint/2010/main" val="1039640903"/>
              </p:ext>
            </p:extLst>
          </p:nvPr>
        </p:nvGraphicFramePr>
        <p:xfrm>
          <a:off x="749808" y="1901951"/>
          <a:ext cx="8947752" cy="415028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11747655-F129-29CD-1E17-8E279C139095}"/>
              </a:ext>
            </a:extLst>
          </p:cNvPr>
          <p:cNvSpPr txBox="1"/>
          <p:nvPr/>
        </p:nvSpPr>
        <p:spPr>
          <a:xfrm>
            <a:off x="982637" y="6083675"/>
            <a:ext cx="9603143" cy="338554"/>
          </a:xfrm>
          <a:prstGeom prst="rect">
            <a:avLst/>
          </a:prstGeom>
          <a:noFill/>
        </p:spPr>
        <p:txBody>
          <a:bodyPr wrap="none">
            <a:spAutoFit/>
          </a:bodyPr>
          <a:lstStyle/>
          <a:p>
            <a:pPr algn="ctr"/>
            <a:r>
              <a:rPr sz="1600" dirty="0">
                <a:solidFill>
                  <a:srgbClr val="787C82"/>
                </a:solidFill>
              </a:rPr>
              <a:t>Values are execution accuracy (EX%). Gains shown above SOMA-SQL bars are relative to the second-best method.</a:t>
            </a:r>
          </a:p>
        </p:txBody>
      </p:sp>
      <p:sp>
        <p:nvSpPr>
          <p:cNvPr id="26" name="Text 53">
            <a:extLst>
              <a:ext uri="{FF2B5EF4-FFF2-40B4-BE49-F238E27FC236}">
                <a16:creationId xmlns:a16="http://schemas.microsoft.com/office/drawing/2014/main" id="{0733D8AD-39BA-9444-564D-344D9B259295}"/>
              </a:ext>
            </a:extLst>
          </p:cNvPr>
          <p:cNvSpPr/>
          <p:nvPr/>
        </p:nvSpPr>
        <p:spPr>
          <a:xfrm>
            <a:off x="9686624" y="3288484"/>
            <a:ext cx="2294781" cy="1082180"/>
          </a:xfrm>
          <a:prstGeom prst="rect">
            <a:avLst/>
          </a:prstGeom>
          <a:solidFill>
            <a:schemeClr val="bg1">
              <a:lumMod val="95000"/>
            </a:schemeClr>
          </a:solidFill>
          <a:ln>
            <a:solidFill>
              <a:srgbClr val="478FE1"/>
            </a:solidFill>
          </a:ln>
        </p:spPr>
        <p:txBody>
          <a:bodyPr wrap="square" lIns="508" tIns="508" rIns="508" bIns="508" rtlCol="0" anchor="ctr">
            <a:noAutofit/>
          </a:bodyPr>
          <a:lstStyle/>
          <a:p>
            <a:pPr algn="ctr"/>
            <a:r>
              <a:rPr lang="en-US" b="1" dirty="0">
                <a:solidFill>
                  <a:srgbClr val="C74634"/>
                </a:solidFill>
              </a:rPr>
              <a:t>+9.3 to +16.7 </a:t>
            </a:r>
            <a:r>
              <a:rPr lang="en-US" b="1" dirty="0"/>
              <a:t>Execution Accuracy gain over strongest baseline</a:t>
            </a:r>
          </a:p>
        </p:txBody>
      </p:sp>
      <p:sp>
        <p:nvSpPr>
          <p:cNvPr id="27" name="TextBox 26">
            <a:extLst>
              <a:ext uri="{FF2B5EF4-FFF2-40B4-BE49-F238E27FC236}">
                <a16:creationId xmlns:a16="http://schemas.microsoft.com/office/drawing/2014/main" id="{B3F964AB-2D47-A7FB-EF26-EE41E8B089FD}"/>
              </a:ext>
            </a:extLst>
          </p:cNvPr>
          <p:cNvSpPr txBox="1"/>
          <p:nvPr/>
        </p:nvSpPr>
        <p:spPr>
          <a:xfrm>
            <a:off x="2802543" y="2493231"/>
            <a:ext cx="800219" cy="338554"/>
          </a:xfrm>
          <a:prstGeom prst="rect">
            <a:avLst/>
          </a:prstGeom>
          <a:noFill/>
        </p:spPr>
        <p:txBody>
          <a:bodyPr wrap="none">
            <a:spAutoFit/>
          </a:bodyPr>
          <a:lstStyle/>
          <a:p>
            <a:pPr>
              <a:defRPr sz="1100" b="1">
                <a:solidFill>
                  <a:srgbClr val="2F6B3A"/>
                </a:solidFill>
              </a:defRPr>
            </a:pPr>
            <a:r>
              <a:rPr sz="1600" dirty="0"/>
              <a:t>▲ +9.3</a:t>
            </a:r>
          </a:p>
        </p:txBody>
      </p:sp>
      <p:sp>
        <p:nvSpPr>
          <p:cNvPr id="28" name="TextBox 27">
            <a:extLst>
              <a:ext uri="{FF2B5EF4-FFF2-40B4-BE49-F238E27FC236}">
                <a16:creationId xmlns:a16="http://schemas.microsoft.com/office/drawing/2014/main" id="{DC3D2946-B6CB-F40E-6F4E-CD89419041C1}"/>
              </a:ext>
            </a:extLst>
          </p:cNvPr>
          <p:cNvSpPr txBox="1"/>
          <p:nvPr/>
        </p:nvSpPr>
        <p:spPr>
          <a:xfrm>
            <a:off x="5551301" y="2493232"/>
            <a:ext cx="904415" cy="338554"/>
          </a:xfrm>
          <a:prstGeom prst="rect">
            <a:avLst/>
          </a:prstGeom>
          <a:noFill/>
        </p:spPr>
        <p:txBody>
          <a:bodyPr wrap="none">
            <a:spAutoFit/>
          </a:bodyPr>
          <a:lstStyle/>
          <a:p>
            <a:pPr>
              <a:defRPr sz="1100" b="1">
                <a:solidFill>
                  <a:srgbClr val="2F6B3A"/>
                </a:solidFill>
              </a:defRPr>
            </a:pPr>
            <a:r>
              <a:rPr sz="1600" dirty="0"/>
              <a:t>▲ +12.8</a:t>
            </a:r>
          </a:p>
        </p:txBody>
      </p:sp>
      <p:sp>
        <p:nvSpPr>
          <p:cNvPr id="29" name="TextBox 28">
            <a:extLst>
              <a:ext uri="{FF2B5EF4-FFF2-40B4-BE49-F238E27FC236}">
                <a16:creationId xmlns:a16="http://schemas.microsoft.com/office/drawing/2014/main" id="{89BEA668-61FB-EF01-21E6-5045ED364958}"/>
              </a:ext>
            </a:extLst>
          </p:cNvPr>
          <p:cNvSpPr txBox="1"/>
          <p:nvPr/>
        </p:nvSpPr>
        <p:spPr>
          <a:xfrm>
            <a:off x="8431356" y="2508621"/>
            <a:ext cx="1010920" cy="307777"/>
          </a:xfrm>
          <a:prstGeom prst="rect">
            <a:avLst/>
          </a:prstGeom>
          <a:noFill/>
        </p:spPr>
        <p:txBody>
          <a:bodyPr wrap="square">
            <a:spAutoFit/>
          </a:bodyPr>
          <a:lstStyle/>
          <a:p>
            <a:pPr>
              <a:defRPr sz="1100" b="1">
                <a:solidFill>
                  <a:srgbClr val="2F6B3A"/>
                </a:solidFill>
              </a:defRPr>
            </a:pPr>
            <a:r>
              <a:rPr sz="1400" dirty="0"/>
              <a:t>▲ +16.7</a:t>
            </a:r>
          </a:p>
        </p:txBody>
      </p:sp>
      <p:sp>
        <p:nvSpPr>
          <p:cNvPr id="33" name="TextBox 32">
            <a:extLst>
              <a:ext uri="{FF2B5EF4-FFF2-40B4-BE49-F238E27FC236}">
                <a16:creationId xmlns:a16="http://schemas.microsoft.com/office/drawing/2014/main" id="{238814A7-751B-70E8-2793-DCE0BFA15F36}"/>
              </a:ext>
            </a:extLst>
          </p:cNvPr>
          <p:cNvSpPr txBox="1"/>
          <p:nvPr/>
        </p:nvSpPr>
        <p:spPr>
          <a:xfrm>
            <a:off x="2357302" y="6426445"/>
            <a:ext cx="6853812" cy="369332"/>
          </a:xfrm>
          <a:prstGeom prst="rect">
            <a:avLst/>
          </a:prstGeom>
          <a:solidFill>
            <a:schemeClr val="bg1">
              <a:lumMod val="95000"/>
            </a:schemeClr>
          </a:solidFill>
          <a:ln>
            <a:solidFill>
              <a:srgbClr val="478FE1"/>
            </a:solidFill>
          </a:ln>
        </p:spPr>
        <p:txBody>
          <a:bodyPr wrap="square">
            <a:spAutoFit/>
          </a:bodyPr>
          <a:lstStyle/>
          <a:p>
            <a:pPr algn="ctr"/>
            <a:r>
              <a:rPr lang="en-US" b="1" dirty="0"/>
              <a:t>Benchmarks: Spider 2.0 Lite, BIRD, Archer-</a:t>
            </a:r>
            <a:r>
              <a:rPr lang="en-US" b="1" dirty="0" err="1"/>
              <a:t>en</a:t>
            </a:r>
            <a:r>
              <a:rPr lang="en-US" b="1" dirty="0"/>
              <a:t>, Archer-</a:t>
            </a:r>
            <a:r>
              <a:rPr lang="en-US" b="1" dirty="0" err="1"/>
              <a:t>zh</a:t>
            </a:r>
            <a:r>
              <a:rPr lang="en-US" b="1" dirty="0"/>
              <a:t>, BEAVER.</a:t>
            </a:r>
          </a:p>
        </p:txBody>
      </p:sp>
      <p:pic>
        <p:nvPicPr>
          <p:cNvPr id="9" name="Picture 8">
            <a:extLst>
              <a:ext uri="{FF2B5EF4-FFF2-40B4-BE49-F238E27FC236}">
                <a16:creationId xmlns:a16="http://schemas.microsoft.com/office/drawing/2014/main" id="{B35915AA-3ADB-A8F0-D976-B759D14DE948}"/>
              </a:ext>
            </a:extLst>
          </p:cNvPr>
          <p:cNvPicPr>
            <a:picLocks noChangeAspect="1"/>
          </p:cNvPicPr>
          <p:nvPr/>
        </p:nvPicPr>
        <p:blipFill>
          <a:blip r:embed="rId4"/>
          <a:stretch>
            <a:fillRect/>
          </a:stretch>
        </p:blipFill>
        <p:spPr>
          <a:xfrm>
            <a:off x="2542417" y="1438251"/>
            <a:ext cx="6483583" cy="478655"/>
          </a:xfrm>
          <a:prstGeom prst="rect">
            <a:avLst/>
          </a:prstGeom>
        </p:spPr>
      </p:pic>
    </p:spTree>
    <p:extLst>
      <p:ext uri="{BB962C8B-B14F-4D97-AF65-F5344CB8AC3E}">
        <p14:creationId xmlns:p14="http://schemas.microsoft.com/office/powerpoint/2010/main" val="293326437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7E53C-9A4D-F488-6876-40FE91F183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46054-2199-3143-83DA-73FAC69CDE28}"/>
              </a:ext>
            </a:extLst>
          </p:cNvPr>
          <p:cNvSpPr>
            <a:spLocks noGrp="1"/>
          </p:cNvSpPr>
          <p:nvPr>
            <p:ph type="title"/>
          </p:nvPr>
        </p:nvSpPr>
        <p:spPr/>
        <p:txBody>
          <a:bodyPr/>
          <a:lstStyle/>
          <a:p>
            <a:r>
              <a:rPr lang="en-US" dirty="0"/>
              <a:t>Why is it Hard?</a:t>
            </a:r>
          </a:p>
        </p:txBody>
      </p:sp>
      <p:sp>
        <p:nvSpPr>
          <p:cNvPr id="4" name="Slide Number Placeholder 3">
            <a:extLst>
              <a:ext uri="{FF2B5EF4-FFF2-40B4-BE49-F238E27FC236}">
                <a16:creationId xmlns:a16="http://schemas.microsoft.com/office/drawing/2014/main" id="{E502C96B-2F59-F482-CDBA-C927C5FBCB40}"/>
              </a:ext>
            </a:extLst>
          </p:cNvPr>
          <p:cNvSpPr>
            <a:spLocks noGrp="1"/>
          </p:cNvSpPr>
          <p:nvPr>
            <p:ph type="sldNum" sz="quarter" idx="11"/>
          </p:nvPr>
        </p:nvSpPr>
        <p:spPr/>
        <p:txBody>
          <a:bodyPr/>
          <a:lstStyle/>
          <a:p>
            <a:fld id="{BDF588C3-71D6-5D45-B118-1C664482E1C2}" type="slidenum">
              <a:rPr lang="en-US" smtClean="0"/>
              <a:t>21</a:t>
            </a:fld>
            <a:endParaRPr lang="en-US"/>
          </a:p>
        </p:txBody>
      </p:sp>
      <p:sp>
        <p:nvSpPr>
          <p:cNvPr id="6" name="Content Placeholder 2">
            <a:extLst>
              <a:ext uri="{FF2B5EF4-FFF2-40B4-BE49-F238E27FC236}">
                <a16:creationId xmlns:a16="http://schemas.microsoft.com/office/drawing/2014/main" id="{F0ED7220-F60A-9E82-1D75-5675645C7F1B}"/>
              </a:ext>
            </a:extLst>
          </p:cNvPr>
          <p:cNvSpPr txBox="1">
            <a:spLocks/>
          </p:cNvSpPr>
          <p:nvPr/>
        </p:nvSpPr>
        <p:spPr bwMode="auto">
          <a:xfrm>
            <a:off x="6460816" y="1283433"/>
            <a:ext cx="5334000" cy="2517928"/>
          </a:xfrm>
          <a:prstGeom prst="rect">
            <a:avLst/>
          </a:prstGeom>
          <a:solidFill>
            <a:schemeClr val="bg1">
              <a:lumMod val="95000"/>
            </a:schemeClr>
          </a:solidFill>
          <a:ln w="28575">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dirty="0"/>
              <a:t>Agentic Use</a:t>
            </a:r>
          </a:p>
          <a:p>
            <a:pPr lvl="1"/>
            <a:r>
              <a:rPr lang="en-US" dirty="0"/>
              <a:t>Multiple Knowledge Sources</a:t>
            </a:r>
          </a:p>
          <a:p>
            <a:pPr lvl="1"/>
            <a:r>
              <a:rPr lang="en-US" dirty="0"/>
              <a:t>Rich Documents</a:t>
            </a:r>
          </a:p>
          <a:p>
            <a:pPr lvl="2"/>
            <a:r>
              <a:rPr lang="en-US" dirty="0"/>
              <a:t>How to Present the Output?</a:t>
            </a:r>
          </a:p>
          <a:p>
            <a:pPr lvl="1"/>
            <a:r>
              <a:rPr lang="en-US" dirty="0"/>
              <a:t>Planning</a:t>
            </a:r>
          </a:p>
          <a:p>
            <a:pPr lvl="1"/>
            <a:r>
              <a:rPr lang="en-US" dirty="0"/>
              <a:t>Conflicting Information</a:t>
            </a:r>
          </a:p>
        </p:txBody>
      </p:sp>
      <p:sp>
        <p:nvSpPr>
          <p:cNvPr id="7" name="Content Placeholder 2">
            <a:extLst>
              <a:ext uri="{FF2B5EF4-FFF2-40B4-BE49-F238E27FC236}">
                <a16:creationId xmlns:a16="http://schemas.microsoft.com/office/drawing/2014/main" id="{B100A810-B3F0-CE50-4B3B-BBE4F63A7D81}"/>
              </a:ext>
            </a:extLst>
          </p:cNvPr>
          <p:cNvSpPr txBox="1">
            <a:spLocks/>
          </p:cNvSpPr>
          <p:nvPr/>
        </p:nvSpPr>
        <p:spPr bwMode="auto">
          <a:xfrm>
            <a:off x="313751" y="1283433"/>
            <a:ext cx="5334000" cy="2517927"/>
          </a:xfrm>
          <a:prstGeom prst="rect">
            <a:avLst/>
          </a:prstGeom>
          <a:solidFill>
            <a:schemeClr val="bg1">
              <a:lumMod val="95000"/>
            </a:schemeClr>
          </a:solidFill>
          <a:ln w="28575">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dirty="0"/>
              <a:t>Core Difficulties: </a:t>
            </a:r>
          </a:p>
          <a:p>
            <a:pPr lvl="1"/>
            <a:r>
              <a:rPr lang="en-US" dirty="0"/>
              <a:t>Retrieval </a:t>
            </a:r>
          </a:p>
          <a:p>
            <a:pPr lvl="2"/>
            <a:r>
              <a:rPr lang="en-US" dirty="0"/>
              <a:t>The importance of a Semantic Layer</a:t>
            </a:r>
          </a:p>
          <a:p>
            <a:pPr lvl="1"/>
            <a:r>
              <a:rPr lang="en-US" dirty="0"/>
              <a:t>Dealing with Structure</a:t>
            </a:r>
          </a:p>
          <a:p>
            <a:pPr lvl="2"/>
            <a:r>
              <a:rPr lang="en-US" dirty="0"/>
              <a:t>NL-2-[SQL,…]</a:t>
            </a:r>
          </a:p>
        </p:txBody>
      </p:sp>
      <p:sp>
        <p:nvSpPr>
          <p:cNvPr id="16" name="Content Placeholder 2">
            <a:extLst>
              <a:ext uri="{FF2B5EF4-FFF2-40B4-BE49-F238E27FC236}">
                <a16:creationId xmlns:a16="http://schemas.microsoft.com/office/drawing/2014/main" id="{A9D1E766-361B-526A-0A02-9C9070CCB5F9}"/>
              </a:ext>
            </a:extLst>
          </p:cNvPr>
          <p:cNvSpPr txBox="1">
            <a:spLocks/>
          </p:cNvSpPr>
          <p:nvPr/>
        </p:nvSpPr>
        <p:spPr bwMode="auto">
          <a:xfrm>
            <a:off x="2776498" y="4474855"/>
            <a:ext cx="6639005" cy="1099712"/>
          </a:xfrm>
          <a:prstGeom prst="rect">
            <a:avLst/>
          </a:prstGeom>
          <a:solidFill>
            <a:schemeClr val="bg1">
              <a:lumMod val="95000"/>
            </a:schemeClr>
          </a:solidFill>
          <a:ln w="28575">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b="1" kern="0" dirty="0"/>
              <a:t>Reasoning:</a:t>
            </a:r>
            <a:r>
              <a:rPr lang="en-US" sz="2000" kern="0" dirty="0"/>
              <a:t> Underlying some of the difficulties are the needs to support specific types of reasoning that evade general purpose models</a:t>
            </a:r>
            <a:endParaRPr lang="en-US" sz="1600" kern="0" dirty="0"/>
          </a:p>
        </p:txBody>
      </p:sp>
      <p:sp>
        <p:nvSpPr>
          <p:cNvPr id="3" name="Arrow: Right 2">
            <a:extLst>
              <a:ext uri="{FF2B5EF4-FFF2-40B4-BE49-F238E27FC236}">
                <a16:creationId xmlns:a16="http://schemas.microsoft.com/office/drawing/2014/main" id="{272FD652-BFE8-2DC3-1420-11ACFBB6646E}"/>
              </a:ext>
            </a:extLst>
          </p:cNvPr>
          <p:cNvSpPr/>
          <p:nvPr/>
        </p:nvSpPr>
        <p:spPr>
          <a:xfrm rot="1962342">
            <a:off x="5397500" y="1156344"/>
            <a:ext cx="876300" cy="291194"/>
          </a:xfrm>
          <a:prstGeom prst="rightArrow">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36104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08BAF-7BB5-C74A-71D7-FB7F2E54A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8A75D6-43A7-73BD-98CD-E709AF95CCB7}"/>
              </a:ext>
            </a:extLst>
          </p:cNvPr>
          <p:cNvSpPr>
            <a:spLocks noGrp="1"/>
          </p:cNvSpPr>
          <p:nvPr>
            <p:ph type="title"/>
          </p:nvPr>
        </p:nvSpPr>
        <p:spPr>
          <a:xfrm>
            <a:off x="457200" y="206829"/>
            <a:ext cx="9880600" cy="533400"/>
          </a:xfrm>
        </p:spPr>
        <p:txBody>
          <a:bodyPr/>
          <a:lstStyle/>
          <a:p>
            <a:r>
              <a:rPr lang="en-US" dirty="0"/>
              <a:t>Using Multiple Information Sources</a:t>
            </a:r>
          </a:p>
        </p:txBody>
      </p:sp>
      <p:sp>
        <p:nvSpPr>
          <p:cNvPr id="3" name="Content Placeholder 2">
            <a:extLst>
              <a:ext uri="{FF2B5EF4-FFF2-40B4-BE49-F238E27FC236}">
                <a16:creationId xmlns:a16="http://schemas.microsoft.com/office/drawing/2014/main" id="{A0744922-595F-B76D-7A82-649CAA586719}"/>
              </a:ext>
            </a:extLst>
          </p:cNvPr>
          <p:cNvSpPr>
            <a:spLocks noGrp="1"/>
          </p:cNvSpPr>
          <p:nvPr>
            <p:ph idx="1"/>
          </p:nvPr>
        </p:nvSpPr>
        <p:spPr>
          <a:xfrm>
            <a:off x="609600" y="1114226"/>
            <a:ext cx="10972800" cy="4484687"/>
          </a:xfrm>
        </p:spPr>
        <p:txBody>
          <a:bodyPr/>
          <a:lstStyle/>
          <a:p>
            <a:r>
              <a:rPr lang="en-US" dirty="0"/>
              <a:t>(More) Natural and Complex question answering</a:t>
            </a:r>
          </a:p>
          <a:p>
            <a:pPr lvl="1"/>
            <a:r>
              <a:rPr lang="en-US" dirty="0"/>
              <a:t>Decomposition into intermediate questions &amp; Planning</a:t>
            </a:r>
          </a:p>
          <a:p>
            <a:pPr lvl="1"/>
            <a:r>
              <a:rPr lang="en-US" dirty="0"/>
              <a:t>Retrieval from heterogeneous information sources: Text, Tables, Lists, Images</a:t>
            </a:r>
          </a:p>
          <a:p>
            <a:pPr lvl="1"/>
            <a:r>
              <a:rPr lang="en-US" dirty="0"/>
              <a:t>Aggregation and Reasoning over intermediate answers. </a:t>
            </a:r>
          </a:p>
        </p:txBody>
      </p:sp>
      <p:pic>
        <p:nvPicPr>
          <p:cNvPr id="8" name="Picture 7">
            <a:extLst>
              <a:ext uri="{FF2B5EF4-FFF2-40B4-BE49-F238E27FC236}">
                <a16:creationId xmlns:a16="http://schemas.microsoft.com/office/drawing/2014/main" id="{F5424E3D-B7C0-A151-9DC5-942AF6885D3E}"/>
              </a:ext>
            </a:extLst>
          </p:cNvPr>
          <p:cNvPicPr>
            <a:picLocks noChangeAspect="1"/>
          </p:cNvPicPr>
          <p:nvPr/>
        </p:nvPicPr>
        <p:blipFill>
          <a:blip r:embed="rId3"/>
          <a:stretch>
            <a:fillRect/>
          </a:stretch>
        </p:blipFill>
        <p:spPr>
          <a:xfrm>
            <a:off x="3658894" y="2807597"/>
            <a:ext cx="6505371" cy="3743198"/>
          </a:xfrm>
          <a:prstGeom prst="rect">
            <a:avLst/>
          </a:prstGeom>
        </p:spPr>
      </p:pic>
      <p:sp>
        <p:nvSpPr>
          <p:cNvPr id="6" name="TextBox 5">
            <a:extLst>
              <a:ext uri="{FF2B5EF4-FFF2-40B4-BE49-F238E27FC236}">
                <a16:creationId xmlns:a16="http://schemas.microsoft.com/office/drawing/2014/main" id="{0A98F83F-CD4D-1D93-710C-DB2A69E0731A}"/>
              </a:ext>
            </a:extLst>
          </p:cNvPr>
          <p:cNvSpPr txBox="1"/>
          <p:nvPr/>
        </p:nvSpPr>
        <p:spPr>
          <a:xfrm>
            <a:off x="102889" y="6453555"/>
            <a:ext cx="6754266" cy="369332"/>
          </a:xfrm>
          <a:prstGeom prst="rect">
            <a:avLst/>
          </a:prstGeom>
          <a:solidFill>
            <a:schemeClr val="bg1">
              <a:lumMod val="95000"/>
            </a:schemeClr>
          </a:solidFill>
          <a:ln>
            <a:solidFill>
              <a:srgbClr val="3366CC"/>
            </a:solidFill>
          </a:ln>
        </p:spPr>
        <p:txBody>
          <a:bodyPr wrap="square">
            <a:spAutoFit/>
          </a:bodyPr>
          <a:lstStyle/>
          <a:p>
            <a:r>
              <a:rPr lang="en-US" dirty="0">
                <a:solidFill>
                  <a:srgbClr val="3366CC"/>
                </a:solidFill>
                <a:cs typeface="Calibri" panose="020F0502020204030204" pitchFamily="34" charset="0"/>
              </a:rPr>
              <a:t>Tomer Wolfson et al.: The </a:t>
            </a:r>
            <a:r>
              <a:rPr lang="en-US" dirty="0" err="1">
                <a:solidFill>
                  <a:srgbClr val="3366CC"/>
                </a:solidFill>
                <a:cs typeface="Calibri" panose="020F0502020204030204" pitchFamily="34" charset="0"/>
              </a:rPr>
              <a:t>MoNaCo</a:t>
            </a:r>
            <a:r>
              <a:rPr lang="en-US" dirty="0">
                <a:solidFill>
                  <a:srgbClr val="3366CC"/>
                </a:solidFill>
                <a:cs typeface="Calibri" panose="020F0502020204030204" pitchFamily="34" charset="0"/>
              </a:rPr>
              <a:t> Benchmark (TACL, 2025)</a:t>
            </a:r>
          </a:p>
        </p:txBody>
      </p:sp>
      <p:sp>
        <p:nvSpPr>
          <p:cNvPr id="7" name="Arrow: Right 6">
            <a:extLst>
              <a:ext uri="{FF2B5EF4-FFF2-40B4-BE49-F238E27FC236}">
                <a16:creationId xmlns:a16="http://schemas.microsoft.com/office/drawing/2014/main" id="{021B3EA1-582F-051C-A554-07C5D191161A}"/>
              </a:ext>
            </a:extLst>
          </p:cNvPr>
          <p:cNvSpPr/>
          <p:nvPr/>
        </p:nvSpPr>
        <p:spPr>
          <a:xfrm>
            <a:off x="287729" y="2869294"/>
            <a:ext cx="876300" cy="291194"/>
          </a:xfrm>
          <a:prstGeom prst="rightArrow">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107E42F1-CBF9-5575-908D-60C5A502EA29}"/>
              </a:ext>
            </a:extLst>
          </p:cNvPr>
          <p:cNvCxnSpPr/>
          <p:nvPr/>
        </p:nvCxnSpPr>
        <p:spPr>
          <a:xfrm>
            <a:off x="838899" y="1645920"/>
            <a:ext cx="0" cy="100584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3808D049-D7BD-9A2B-776B-207AEA466452}"/>
              </a:ext>
            </a:extLst>
          </p:cNvPr>
          <p:cNvSpPr txBox="1"/>
          <p:nvPr/>
        </p:nvSpPr>
        <p:spPr>
          <a:xfrm>
            <a:off x="1318346" y="2710238"/>
            <a:ext cx="5538809" cy="646331"/>
          </a:xfrm>
          <a:prstGeom prst="rect">
            <a:avLst/>
          </a:prstGeom>
          <a:solidFill>
            <a:schemeClr val="bg1">
              <a:lumMod val="95000"/>
            </a:schemeClr>
          </a:solidFill>
          <a:ln w="28575">
            <a:solidFill>
              <a:srgbClr val="3366CC"/>
            </a:solidFill>
          </a:ln>
        </p:spPr>
        <p:txBody>
          <a:bodyPr wrap="square">
            <a:spAutoFit/>
          </a:bodyPr>
          <a:lstStyle/>
          <a:p>
            <a:r>
              <a:rPr lang="en-US" b="1" dirty="0">
                <a:cs typeface="Calibri" panose="020F0502020204030204" pitchFamily="34" charset="0"/>
              </a:rPr>
              <a:t>Q: </a:t>
            </a:r>
            <a:r>
              <a:rPr lang="en-US" dirty="0">
                <a:cs typeface="Calibri" panose="020F0502020204030204" pitchFamily="34" charset="0"/>
              </a:rPr>
              <a:t>In EU countries, do right-wing parties tend to favor women leaders more than left-wing parties? </a:t>
            </a:r>
          </a:p>
        </p:txBody>
      </p:sp>
      <p:sp>
        <p:nvSpPr>
          <p:cNvPr id="5" name="Slide Number Placeholder 4">
            <a:extLst>
              <a:ext uri="{FF2B5EF4-FFF2-40B4-BE49-F238E27FC236}">
                <a16:creationId xmlns:a16="http://schemas.microsoft.com/office/drawing/2014/main" id="{46342642-34F3-6E1A-59E7-8EE3F441698B}"/>
              </a:ext>
            </a:extLst>
          </p:cNvPr>
          <p:cNvSpPr>
            <a:spLocks noGrp="1"/>
          </p:cNvSpPr>
          <p:nvPr>
            <p:ph type="sldNum" sz="quarter" idx="11"/>
          </p:nvPr>
        </p:nvSpPr>
        <p:spPr/>
        <p:txBody>
          <a:bodyPr/>
          <a:lstStyle/>
          <a:p>
            <a:fld id="{BDF588C3-71D6-5D45-B118-1C664482E1C2}" type="slidenum">
              <a:rPr lang="en-US" smtClean="0"/>
              <a:t>22</a:t>
            </a:fld>
            <a:endParaRPr lang="en-US"/>
          </a:p>
        </p:txBody>
      </p:sp>
    </p:spTree>
    <p:extLst>
      <p:ext uri="{BB962C8B-B14F-4D97-AF65-F5344CB8AC3E}">
        <p14:creationId xmlns:p14="http://schemas.microsoft.com/office/powerpoint/2010/main" val="28534627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75D5C-BD1B-CB7D-7B77-73536072F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1775A-EFD3-90EB-52C6-B5E18075A4D8}"/>
              </a:ext>
            </a:extLst>
          </p:cNvPr>
          <p:cNvSpPr>
            <a:spLocks noGrp="1"/>
          </p:cNvSpPr>
          <p:nvPr>
            <p:ph type="title"/>
          </p:nvPr>
        </p:nvSpPr>
        <p:spPr/>
        <p:txBody>
          <a:bodyPr/>
          <a:lstStyle/>
          <a:p>
            <a:r>
              <a:rPr lang="en-US" dirty="0"/>
              <a:t>Models Struggle on Multi-Step Reasoning</a:t>
            </a:r>
          </a:p>
        </p:txBody>
      </p:sp>
      <p:sp>
        <p:nvSpPr>
          <p:cNvPr id="3" name="Content Placeholder 2">
            <a:extLst>
              <a:ext uri="{FF2B5EF4-FFF2-40B4-BE49-F238E27FC236}">
                <a16:creationId xmlns:a16="http://schemas.microsoft.com/office/drawing/2014/main" id="{6D2859DA-AE97-D1F9-306A-2089C89689E6}"/>
              </a:ext>
            </a:extLst>
          </p:cNvPr>
          <p:cNvSpPr>
            <a:spLocks noGrp="1"/>
          </p:cNvSpPr>
          <p:nvPr>
            <p:ph idx="1"/>
          </p:nvPr>
        </p:nvSpPr>
        <p:spPr>
          <a:xfrm>
            <a:off x="196131" y="1251856"/>
            <a:ext cx="11285284" cy="4484915"/>
          </a:xfrm>
        </p:spPr>
        <p:txBody>
          <a:bodyPr/>
          <a:lstStyle/>
          <a:p>
            <a:pPr>
              <a:lnSpc>
                <a:spcPct val="150000"/>
              </a:lnSpc>
            </a:pPr>
            <a:r>
              <a:rPr lang="en-US" dirty="0"/>
              <a:t>Frontier LLMs suffer as a function of: </a:t>
            </a:r>
          </a:p>
          <a:p>
            <a:pPr marL="0" indent="0">
              <a:lnSpc>
                <a:spcPct val="150000"/>
              </a:lnSpc>
              <a:buNone/>
            </a:pPr>
            <a:r>
              <a:rPr lang="en-US" b="1" dirty="0">
                <a:solidFill>
                  <a:srgbClr val="C00000"/>
                </a:solidFill>
              </a:rPr>
              <a:t>     more reasoning steps</a:t>
            </a:r>
            <a:r>
              <a:rPr lang="en-US" dirty="0"/>
              <a:t> (left)      as well as            </a:t>
            </a:r>
            <a:r>
              <a:rPr lang="en-US" b="1" dirty="0">
                <a:solidFill>
                  <a:srgbClr val="C00000"/>
                </a:solidFill>
              </a:rPr>
              <a:t>more intermediate answers </a:t>
            </a:r>
            <a:r>
              <a:rPr lang="en-US" dirty="0"/>
              <a:t>(right)</a:t>
            </a:r>
            <a:endParaRPr lang="en-US" dirty="0">
              <a:solidFill>
                <a:srgbClr val="C00000"/>
              </a:solidFill>
            </a:endParaRPr>
          </a:p>
        </p:txBody>
      </p:sp>
      <p:pic>
        <p:nvPicPr>
          <p:cNvPr id="4" name="Picture 3">
            <a:extLst>
              <a:ext uri="{FF2B5EF4-FFF2-40B4-BE49-F238E27FC236}">
                <a16:creationId xmlns:a16="http://schemas.microsoft.com/office/drawing/2014/main" id="{7B52E3BC-97B1-47AE-467E-C744FF6B2A94}"/>
              </a:ext>
            </a:extLst>
          </p:cNvPr>
          <p:cNvPicPr>
            <a:picLocks noChangeAspect="1"/>
          </p:cNvPicPr>
          <p:nvPr/>
        </p:nvPicPr>
        <p:blipFill>
          <a:blip r:embed="rId2"/>
          <a:stretch>
            <a:fillRect/>
          </a:stretch>
        </p:blipFill>
        <p:spPr>
          <a:xfrm>
            <a:off x="1759201" y="4118008"/>
            <a:ext cx="2874878" cy="2548455"/>
          </a:xfrm>
          <a:prstGeom prst="rect">
            <a:avLst/>
          </a:prstGeom>
        </p:spPr>
      </p:pic>
      <p:pic>
        <p:nvPicPr>
          <p:cNvPr id="6" name="Picture 5">
            <a:extLst>
              <a:ext uri="{FF2B5EF4-FFF2-40B4-BE49-F238E27FC236}">
                <a16:creationId xmlns:a16="http://schemas.microsoft.com/office/drawing/2014/main" id="{E4382BE6-E94C-AE9B-9EF6-D1B45EF6AC45}"/>
              </a:ext>
            </a:extLst>
          </p:cNvPr>
          <p:cNvPicPr>
            <a:picLocks noChangeAspect="1"/>
          </p:cNvPicPr>
          <p:nvPr/>
        </p:nvPicPr>
        <p:blipFill>
          <a:blip r:embed="rId3"/>
          <a:stretch>
            <a:fillRect/>
          </a:stretch>
        </p:blipFill>
        <p:spPr>
          <a:xfrm>
            <a:off x="377372" y="2736850"/>
            <a:ext cx="5959309" cy="1244599"/>
          </a:xfrm>
          <a:prstGeom prst="rect">
            <a:avLst/>
          </a:prstGeom>
        </p:spPr>
      </p:pic>
      <p:pic>
        <p:nvPicPr>
          <p:cNvPr id="7" name="Picture 6">
            <a:extLst>
              <a:ext uri="{FF2B5EF4-FFF2-40B4-BE49-F238E27FC236}">
                <a16:creationId xmlns:a16="http://schemas.microsoft.com/office/drawing/2014/main" id="{410AB42D-5307-2F2B-479D-F3A329F3C983}"/>
              </a:ext>
            </a:extLst>
          </p:cNvPr>
          <p:cNvPicPr>
            <a:picLocks noChangeAspect="1"/>
          </p:cNvPicPr>
          <p:nvPr/>
        </p:nvPicPr>
        <p:blipFill>
          <a:blip r:embed="rId4"/>
          <a:stretch>
            <a:fillRect/>
          </a:stretch>
        </p:blipFill>
        <p:spPr>
          <a:xfrm>
            <a:off x="6457723" y="2893656"/>
            <a:ext cx="5364406" cy="3772807"/>
          </a:xfrm>
          <a:prstGeom prst="rect">
            <a:avLst/>
          </a:prstGeom>
        </p:spPr>
      </p:pic>
      <p:sp>
        <p:nvSpPr>
          <p:cNvPr id="5" name="Slide Number Placeholder 4">
            <a:extLst>
              <a:ext uri="{FF2B5EF4-FFF2-40B4-BE49-F238E27FC236}">
                <a16:creationId xmlns:a16="http://schemas.microsoft.com/office/drawing/2014/main" id="{097A8921-CB51-80FF-6516-93FC45F3FB6A}"/>
              </a:ext>
            </a:extLst>
          </p:cNvPr>
          <p:cNvSpPr>
            <a:spLocks noGrp="1"/>
          </p:cNvSpPr>
          <p:nvPr>
            <p:ph type="sldNum" sz="quarter" idx="11"/>
          </p:nvPr>
        </p:nvSpPr>
        <p:spPr/>
        <p:txBody>
          <a:bodyPr/>
          <a:lstStyle/>
          <a:p>
            <a:fld id="{BDF588C3-71D6-5D45-B118-1C664482E1C2}" type="slidenum">
              <a:rPr lang="en-US" smtClean="0"/>
              <a:t>23</a:t>
            </a:fld>
            <a:endParaRPr lang="en-US"/>
          </a:p>
        </p:txBody>
      </p:sp>
    </p:spTree>
    <p:extLst>
      <p:ext uri="{BB962C8B-B14F-4D97-AF65-F5344CB8AC3E}">
        <p14:creationId xmlns:p14="http://schemas.microsoft.com/office/powerpoint/2010/main" val="3143533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3167D-5C32-1F41-4797-D808DCF0CAA0}"/>
            </a:ext>
          </a:extLst>
        </p:cNvPr>
        <p:cNvGrpSpPr/>
        <p:nvPr/>
      </p:nvGrpSpPr>
      <p:grpSpPr>
        <a:xfrm>
          <a:off x="0" y="0"/>
          <a:ext cx="0" cy="0"/>
          <a:chOff x="0" y="0"/>
          <a:chExt cx="0" cy="0"/>
        </a:xfrm>
      </p:grpSpPr>
      <p:sp>
        <p:nvSpPr>
          <p:cNvPr id="16" name="Arrow: Right 15">
            <a:extLst>
              <a:ext uri="{FF2B5EF4-FFF2-40B4-BE49-F238E27FC236}">
                <a16:creationId xmlns:a16="http://schemas.microsoft.com/office/drawing/2014/main" id="{3E732A0D-AAB0-3EEF-98D7-1D3F6FA58F33}"/>
              </a:ext>
            </a:extLst>
          </p:cNvPr>
          <p:cNvSpPr/>
          <p:nvPr/>
        </p:nvSpPr>
        <p:spPr>
          <a:xfrm rot="3791770">
            <a:off x="5675213" y="3251997"/>
            <a:ext cx="2889307" cy="43251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56B18E3-6822-0AEC-6CA7-31A82176DAA1}"/>
              </a:ext>
            </a:extLst>
          </p:cNvPr>
          <p:cNvSpPr/>
          <p:nvPr/>
        </p:nvSpPr>
        <p:spPr>
          <a:xfrm>
            <a:off x="158926" y="850313"/>
            <a:ext cx="3931920" cy="2202728"/>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Show me all my patients whose seizure frequency increased by more than 50% over the past 3 months, list their current medications, flag any that are non-adherent, and summarize what we discussed in their last visit.</a:t>
            </a:r>
          </a:p>
        </p:txBody>
      </p:sp>
      <p:sp>
        <p:nvSpPr>
          <p:cNvPr id="6" name="Rectangle 5">
            <a:extLst>
              <a:ext uri="{FF2B5EF4-FFF2-40B4-BE49-F238E27FC236}">
                <a16:creationId xmlns:a16="http://schemas.microsoft.com/office/drawing/2014/main" id="{DFC37A25-03CE-07D8-DA81-782318CEC8A4}"/>
              </a:ext>
            </a:extLst>
          </p:cNvPr>
          <p:cNvSpPr/>
          <p:nvPr/>
        </p:nvSpPr>
        <p:spPr>
          <a:xfrm>
            <a:off x="1350627" y="3115180"/>
            <a:ext cx="3931920" cy="914400"/>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Get seizure frequency trends</a:t>
            </a:r>
            <a:endParaRPr lang="en-US" dirty="0">
              <a:solidFill>
                <a:schemeClr val="tx1"/>
              </a:solidFill>
            </a:endParaRPr>
          </a:p>
          <a:p>
            <a:r>
              <a:rPr lang="en-US" dirty="0">
                <a:solidFill>
                  <a:schemeClr val="tx1"/>
                </a:solidFill>
              </a:rPr>
              <a:t>Function: </a:t>
            </a:r>
            <a:r>
              <a:rPr lang="en-US" dirty="0" err="1">
                <a:solidFill>
                  <a:schemeClr val="tx1"/>
                </a:solidFill>
              </a:rPr>
              <a:t>getSeizureTrends</a:t>
            </a:r>
            <a:r>
              <a:rPr lang="en-US" dirty="0">
                <a:solidFill>
                  <a:schemeClr val="tx1"/>
                </a:solidFill>
              </a:rPr>
              <a:t>(</a:t>
            </a:r>
            <a:r>
              <a:rPr lang="en-US" dirty="0" err="1">
                <a:solidFill>
                  <a:schemeClr val="tx1"/>
                </a:solidFill>
              </a:rPr>
              <a:t>patientList</a:t>
            </a:r>
            <a:r>
              <a:rPr lang="en-US" dirty="0">
                <a:solidFill>
                  <a:schemeClr val="tx1"/>
                </a:solidFill>
              </a:rPr>
              <a:t>, </a:t>
            </a:r>
            <a:r>
              <a:rPr lang="en-US" dirty="0" err="1">
                <a:solidFill>
                  <a:schemeClr val="tx1"/>
                </a:solidFill>
              </a:rPr>
              <a:t>timePeriod</a:t>
            </a:r>
            <a:r>
              <a:rPr lang="en-US" dirty="0">
                <a:solidFill>
                  <a:schemeClr val="tx1"/>
                </a:solidFill>
              </a:rPr>
              <a:t>)</a:t>
            </a:r>
          </a:p>
        </p:txBody>
      </p:sp>
      <p:sp>
        <p:nvSpPr>
          <p:cNvPr id="8" name="Rectangle 7">
            <a:extLst>
              <a:ext uri="{FF2B5EF4-FFF2-40B4-BE49-F238E27FC236}">
                <a16:creationId xmlns:a16="http://schemas.microsoft.com/office/drawing/2014/main" id="{EED07D0D-A35F-3B36-BD89-BBF25B5BE354}"/>
              </a:ext>
            </a:extLst>
          </p:cNvPr>
          <p:cNvSpPr/>
          <p:nvPr/>
        </p:nvSpPr>
        <p:spPr>
          <a:xfrm>
            <a:off x="3681644" y="4064217"/>
            <a:ext cx="3931920" cy="914400"/>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Get current medications</a:t>
            </a:r>
            <a:endParaRPr lang="en-US" dirty="0">
              <a:solidFill>
                <a:schemeClr val="tx1"/>
              </a:solidFill>
            </a:endParaRPr>
          </a:p>
          <a:p>
            <a:r>
              <a:rPr lang="en-US" dirty="0">
                <a:solidFill>
                  <a:schemeClr val="tx1"/>
                </a:solidFill>
              </a:rPr>
              <a:t>Function: </a:t>
            </a:r>
            <a:r>
              <a:rPr lang="en-US" dirty="0" err="1">
                <a:solidFill>
                  <a:schemeClr val="tx1"/>
                </a:solidFill>
              </a:rPr>
              <a:t>getCurrentMedications</a:t>
            </a:r>
            <a:r>
              <a:rPr lang="en-US" dirty="0">
                <a:solidFill>
                  <a:schemeClr val="tx1"/>
                </a:solidFill>
              </a:rPr>
              <a:t>(</a:t>
            </a:r>
            <a:r>
              <a:rPr lang="en-US" dirty="0" err="1">
                <a:solidFill>
                  <a:schemeClr val="tx1"/>
                </a:solidFill>
              </a:rPr>
              <a:t>patientList</a:t>
            </a:r>
            <a:r>
              <a:rPr lang="en-US" dirty="0">
                <a:solidFill>
                  <a:schemeClr val="tx1"/>
                </a:solidFill>
              </a:rPr>
              <a:t>)</a:t>
            </a:r>
          </a:p>
        </p:txBody>
      </p:sp>
      <p:sp>
        <p:nvSpPr>
          <p:cNvPr id="12" name="Rectangle 11">
            <a:extLst>
              <a:ext uri="{FF2B5EF4-FFF2-40B4-BE49-F238E27FC236}">
                <a16:creationId xmlns:a16="http://schemas.microsoft.com/office/drawing/2014/main" id="{98CEB01F-1A4B-7C47-D00F-0A66626E762F}"/>
              </a:ext>
            </a:extLst>
          </p:cNvPr>
          <p:cNvSpPr/>
          <p:nvPr/>
        </p:nvSpPr>
        <p:spPr>
          <a:xfrm>
            <a:off x="5177934" y="5013254"/>
            <a:ext cx="3931920" cy="886898"/>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Check adherence</a:t>
            </a:r>
            <a:endParaRPr lang="en-US" dirty="0">
              <a:solidFill>
                <a:schemeClr val="tx1"/>
              </a:solidFill>
            </a:endParaRPr>
          </a:p>
          <a:p>
            <a:r>
              <a:rPr lang="en-US" dirty="0">
                <a:solidFill>
                  <a:schemeClr val="tx1"/>
                </a:solidFill>
              </a:rPr>
              <a:t>Function: </a:t>
            </a:r>
            <a:r>
              <a:rPr lang="en-US" dirty="0" err="1">
                <a:solidFill>
                  <a:schemeClr val="tx1"/>
                </a:solidFill>
              </a:rPr>
              <a:t>checkMedicationAdherence</a:t>
            </a:r>
            <a:r>
              <a:rPr lang="en-US" dirty="0">
                <a:solidFill>
                  <a:schemeClr val="tx1"/>
                </a:solidFill>
              </a:rPr>
              <a:t>(</a:t>
            </a:r>
            <a:r>
              <a:rPr lang="en-US" dirty="0" err="1">
                <a:solidFill>
                  <a:schemeClr val="tx1"/>
                </a:solidFill>
              </a:rPr>
              <a:t>patientList</a:t>
            </a:r>
            <a:r>
              <a:rPr lang="en-US" dirty="0">
                <a:solidFill>
                  <a:schemeClr val="tx1"/>
                </a:solidFill>
              </a:rPr>
              <a:t>)</a:t>
            </a:r>
          </a:p>
        </p:txBody>
      </p:sp>
      <p:sp>
        <p:nvSpPr>
          <p:cNvPr id="14" name="Rectangle 13">
            <a:extLst>
              <a:ext uri="{FF2B5EF4-FFF2-40B4-BE49-F238E27FC236}">
                <a16:creationId xmlns:a16="http://schemas.microsoft.com/office/drawing/2014/main" id="{A1C663FC-F130-6DAA-F388-20FB592BA00E}"/>
              </a:ext>
            </a:extLst>
          </p:cNvPr>
          <p:cNvSpPr/>
          <p:nvPr/>
        </p:nvSpPr>
        <p:spPr>
          <a:xfrm>
            <a:off x="7734267" y="5962291"/>
            <a:ext cx="3931920" cy="886898"/>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Summarize last visit</a:t>
            </a:r>
            <a:endParaRPr lang="en-US" dirty="0">
              <a:solidFill>
                <a:schemeClr val="tx1"/>
              </a:solidFill>
            </a:endParaRPr>
          </a:p>
          <a:p>
            <a:r>
              <a:rPr lang="en-US" dirty="0">
                <a:solidFill>
                  <a:schemeClr val="tx1"/>
                </a:solidFill>
              </a:rPr>
              <a:t>Function: </a:t>
            </a:r>
            <a:r>
              <a:rPr lang="en-US" dirty="0" err="1">
                <a:solidFill>
                  <a:schemeClr val="tx1"/>
                </a:solidFill>
              </a:rPr>
              <a:t>getLastVisitSummary</a:t>
            </a:r>
            <a:r>
              <a:rPr lang="en-US" dirty="0">
                <a:solidFill>
                  <a:schemeClr val="tx1"/>
                </a:solidFill>
              </a:rPr>
              <a:t>(</a:t>
            </a:r>
            <a:r>
              <a:rPr lang="en-US" dirty="0" err="1">
                <a:solidFill>
                  <a:schemeClr val="tx1"/>
                </a:solidFill>
              </a:rPr>
              <a:t>patientList</a:t>
            </a:r>
            <a:r>
              <a:rPr lang="en-US" dirty="0">
                <a:solidFill>
                  <a:schemeClr val="tx1"/>
                </a:solidFill>
              </a:rPr>
              <a:t>)</a:t>
            </a:r>
          </a:p>
        </p:txBody>
      </p:sp>
      <p:sp>
        <p:nvSpPr>
          <p:cNvPr id="2" name="Rectangle 1">
            <a:extLst>
              <a:ext uri="{FF2B5EF4-FFF2-40B4-BE49-F238E27FC236}">
                <a16:creationId xmlns:a16="http://schemas.microsoft.com/office/drawing/2014/main" id="{BD547A45-397F-8BD7-E6F3-BB610F952556}"/>
              </a:ext>
            </a:extLst>
          </p:cNvPr>
          <p:cNvSpPr/>
          <p:nvPr/>
        </p:nvSpPr>
        <p:spPr>
          <a:xfrm>
            <a:off x="5908564" y="1217106"/>
            <a:ext cx="672345" cy="78299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400" i="1" dirty="0"/>
              <a:t>F1</a:t>
            </a:r>
          </a:p>
        </p:txBody>
      </p:sp>
      <p:sp>
        <p:nvSpPr>
          <p:cNvPr id="3" name="Arrow: Right 2">
            <a:extLst>
              <a:ext uri="{FF2B5EF4-FFF2-40B4-BE49-F238E27FC236}">
                <a16:creationId xmlns:a16="http://schemas.microsoft.com/office/drawing/2014/main" id="{3F8640C5-E2E9-DDC3-812D-2EA6FAB0D2A3}"/>
              </a:ext>
            </a:extLst>
          </p:cNvPr>
          <p:cNvSpPr/>
          <p:nvPr/>
        </p:nvSpPr>
        <p:spPr>
          <a:xfrm rot="18903283">
            <a:off x="4308163" y="2015933"/>
            <a:ext cx="1527550" cy="3573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B964B902-4E82-6A13-9B69-5ADF8A9F46D2}"/>
              </a:ext>
            </a:extLst>
          </p:cNvPr>
          <p:cNvSpPr/>
          <p:nvPr/>
        </p:nvSpPr>
        <p:spPr>
          <a:xfrm rot="18903283">
            <a:off x="5586333" y="3095276"/>
            <a:ext cx="1527550" cy="3573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264C40-235B-E1D8-0136-47E86938FDA0}"/>
              </a:ext>
            </a:extLst>
          </p:cNvPr>
          <p:cNvSpPr/>
          <p:nvPr/>
        </p:nvSpPr>
        <p:spPr>
          <a:xfrm>
            <a:off x="7155473" y="2104004"/>
            <a:ext cx="672345" cy="78299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400" i="1" dirty="0"/>
              <a:t>F2</a:t>
            </a:r>
          </a:p>
        </p:txBody>
      </p:sp>
      <p:sp>
        <p:nvSpPr>
          <p:cNvPr id="9" name="Arrow: Right 8">
            <a:extLst>
              <a:ext uri="{FF2B5EF4-FFF2-40B4-BE49-F238E27FC236}">
                <a16:creationId xmlns:a16="http://schemas.microsoft.com/office/drawing/2014/main" id="{DD122710-08C1-BA4F-82B3-C42919835EC1}"/>
              </a:ext>
            </a:extLst>
          </p:cNvPr>
          <p:cNvSpPr/>
          <p:nvPr/>
        </p:nvSpPr>
        <p:spPr>
          <a:xfrm rot="6296151">
            <a:off x="5044244" y="2760975"/>
            <a:ext cx="1527550" cy="35731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F712D5-5E03-650E-6F12-6EFA78DAA2F0}"/>
              </a:ext>
            </a:extLst>
          </p:cNvPr>
          <p:cNvSpPr/>
          <p:nvPr/>
        </p:nvSpPr>
        <p:spPr>
          <a:xfrm>
            <a:off x="8589817" y="2775639"/>
            <a:ext cx="672345" cy="78299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400" i="1" dirty="0"/>
              <a:t>F3</a:t>
            </a:r>
          </a:p>
        </p:txBody>
      </p:sp>
      <p:sp>
        <p:nvSpPr>
          <p:cNvPr id="11" name="Rectangle 10">
            <a:extLst>
              <a:ext uri="{FF2B5EF4-FFF2-40B4-BE49-F238E27FC236}">
                <a16:creationId xmlns:a16="http://schemas.microsoft.com/office/drawing/2014/main" id="{17D64EE0-72A0-FAC8-6299-4649FCF6CAFF}"/>
              </a:ext>
            </a:extLst>
          </p:cNvPr>
          <p:cNvSpPr/>
          <p:nvPr/>
        </p:nvSpPr>
        <p:spPr>
          <a:xfrm>
            <a:off x="10100762" y="3757975"/>
            <a:ext cx="672345" cy="78299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400" i="1" dirty="0"/>
              <a:t>F4</a:t>
            </a:r>
          </a:p>
        </p:txBody>
      </p:sp>
      <p:sp>
        <p:nvSpPr>
          <p:cNvPr id="13" name="Arrow: Right 12">
            <a:extLst>
              <a:ext uri="{FF2B5EF4-FFF2-40B4-BE49-F238E27FC236}">
                <a16:creationId xmlns:a16="http://schemas.microsoft.com/office/drawing/2014/main" id="{04FF95D6-46EA-4D07-C7F4-4C7BA681B4CF}"/>
              </a:ext>
            </a:extLst>
          </p:cNvPr>
          <p:cNvSpPr/>
          <p:nvPr/>
        </p:nvSpPr>
        <p:spPr>
          <a:xfrm rot="5983044">
            <a:off x="6493439" y="3693580"/>
            <a:ext cx="1753796" cy="34819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85D388B6-B8F2-DE51-8AA0-1CED618697C4}"/>
              </a:ext>
            </a:extLst>
          </p:cNvPr>
          <p:cNvSpPr/>
          <p:nvPr/>
        </p:nvSpPr>
        <p:spPr>
          <a:xfrm rot="18491994">
            <a:off x="7776831" y="4085459"/>
            <a:ext cx="1527550" cy="3573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0D199CAE-11FE-1013-7C59-7BCCE703F9C1}"/>
              </a:ext>
            </a:extLst>
          </p:cNvPr>
          <p:cNvSpPr/>
          <p:nvPr/>
        </p:nvSpPr>
        <p:spPr>
          <a:xfrm rot="4617395">
            <a:off x="8372867" y="4567067"/>
            <a:ext cx="2142454" cy="36661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9090B879-24AE-180C-2890-A6FA49CE150F}"/>
              </a:ext>
            </a:extLst>
          </p:cNvPr>
          <p:cNvSpPr/>
          <p:nvPr/>
        </p:nvSpPr>
        <p:spPr>
          <a:xfrm rot="18491994">
            <a:off x="8774938" y="5008114"/>
            <a:ext cx="1527550" cy="3573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72721715-1AD5-7F82-B4E2-811B803EF83B}"/>
              </a:ext>
            </a:extLst>
          </p:cNvPr>
          <p:cNvSpPr/>
          <p:nvPr/>
        </p:nvSpPr>
        <p:spPr>
          <a:xfrm rot="17628854">
            <a:off x="10143519" y="2841527"/>
            <a:ext cx="1145164" cy="41350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linicians as advocates for patients ...">
            <a:extLst>
              <a:ext uri="{FF2B5EF4-FFF2-40B4-BE49-F238E27FC236}">
                <a16:creationId xmlns:a16="http://schemas.microsoft.com/office/drawing/2014/main" id="{E5B48CAB-3952-25E1-91D5-069BD33D5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3329" y="898115"/>
            <a:ext cx="2952750" cy="1543050"/>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885DE489-0775-66E6-E203-A855A8500DF1}"/>
              </a:ext>
            </a:extLst>
          </p:cNvPr>
          <p:cNvSpPr>
            <a:spLocks noGrp="1"/>
          </p:cNvSpPr>
          <p:nvPr>
            <p:ph type="title"/>
          </p:nvPr>
        </p:nvSpPr>
        <p:spPr>
          <a:xfrm>
            <a:off x="457200" y="206829"/>
            <a:ext cx="9880600" cy="533400"/>
          </a:xfrm>
        </p:spPr>
        <p:txBody>
          <a:bodyPr/>
          <a:lstStyle/>
          <a:p>
            <a:r>
              <a:rPr lang="en-US" dirty="0"/>
              <a:t>A Realistic Electronic Health Records Example</a:t>
            </a:r>
          </a:p>
        </p:txBody>
      </p:sp>
      <p:sp>
        <p:nvSpPr>
          <p:cNvPr id="23" name="Rectangle 22">
            <a:extLst>
              <a:ext uri="{FF2B5EF4-FFF2-40B4-BE49-F238E27FC236}">
                <a16:creationId xmlns:a16="http://schemas.microsoft.com/office/drawing/2014/main" id="{17C04C38-F464-38B1-F44D-960774FA8A41}"/>
              </a:ext>
            </a:extLst>
          </p:cNvPr>
          <p:cNvSpPr/>
          <p:nvPr/>
        </p:nvSpPr>
        <p:spPr>
          <a:xfrm>
            <a:off x="1283855" y="2764155"/>
            <a:ext cx="9966036" cy="2901706"/>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Show me all my patients whose seizure frequency increased by more than 50% over the past 3 months, list their current medications, flag any that are non-adherent, and summarize what we discussed in their last visit.</a:t>
            </a:r>
          </a:p>
        </p:txBody>
      </p:sp>
      <p:sp>
        <p:nvSpPr>
          <p:cNvPr id="24" name="Rectangle 23">
            <a:extLst>
              <a:ext uri="{FF2B5EF4-FFF2-40B4-BE49-F238E27FC236}">
                <a16:creationId xmlns:a16="http://schemas.microsoft.com/office/drawing/2014/main" id="{BB5CBCDA-335D-E2FA-94F1-AB8A76895CA6}"/>
              </a:ext>
            </a:extLst>
          </p:cNvPr>
          <p:cNvSpPr/>
          <p:nvPr/>
        </p:nvSpPr>
        <p:spPr>
          <a:xfrm>
            <a:off x="204432" y="5847983"/>
            <a:ext cx="3931920" cy="886898"/>
          </a:xfrm>
          <a:prstGeom prst="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Perhaps the key challenge to agentic approaches today  </a:t>
            </a:r>
            <a:endParaRPr lang="en-US" sz="2400" dirty="0">
              <a:solidFill>
                <a:schemeClr val="tx1"/>
              </a:solidFill>
            </a:endParaRPr>
          </a:p>
        </p:txBody>
      </p:sp>
      <p:sp>
        <p:nvSpPr>
          <p:cNvPr id="15" name="Rectangle 14">
            <a:extLst>
              <a:ext uri="{FF2B5EF4-FFF2-40B4-BE49-F238E27FC236}">
                <a16:creationId xmlns:a16="http://schemas.microsoft.com/office/drawing/2014/main" id="{B169DA03-62F0-2103-594C-DD4B8ACC8696}"/>
              </a:ext>
            </a:extLst>
          </p:cNvPr>
          <p:cNvSpPr/>
          <p:nvPr/>
        </p:nvSpPr>
        <p:spPr>
          <a:xfrm>
            <a:off x="4177413" y="5945449"/>
            <a:ext cx="3122640" cy="789432"/>
          </a:xfrm>
          <a:prstGeom prst="rect">
            <a:avLst/>
          </a:prstGeom>
          <a:solidFill>
            <a:schemeClr val="bg1">
              <a:lumMod val="8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But it all depends on retrieving the information needed </a:t>
            </a:r>
            <a:endParaRPr lang="en-US" dirty="0">
              <a:solidFill>
                <a:schemeClr val="tx1"/>
              </a:solidFill>
            </a:endParaRPr>
          </a:p>
        </p:txBody>
      </p:sp>
      <p:sp>
        <p:nvSpPr>
          <p:cNvPr id="21" name="Slide Number Placeholder 20">
            <a:extLst>
              <a:ext uri="{FF2B5EF4-FFF2-40B4-BE49-F238E27FC236}">
                <a16:creationId xmlns:a16="http://schemas.microsoft.com/office/drawing/2014/main" id="{90DCB786-1344-2E34-CD24-44E7771D11CD}"/>
              </a:ext>
            </a:extLst>
          </p:cNvPr>
          <p:cNvSpPr>
            <a:spLocks noGrp="1"/>
          </p:cNvSpPr>
          <p:nvPr>
            <p:ph type="sldNum" sz="quarter" idx="11"/>
          </p:nvPr>
        </p:nvSpPr>
        <p:spPr/>
        <p:txBody>
          <a:bodyPr/>
          <a:lstStyle/>
          <a:p>
            <a:fld id="{BDF588C3-71D6-5D45-B118-1C664482E1C2}" type="slidenum">
              <a:rPr lang="en-US" smtClean="0"/>
              <a:t>24</a:t>
            </a:fld>
            <a:endParaRPr lang="en-US"/>
          </a:p>
        </p:txBody>
      </p:sp>
    </p:spTree>
    <p:extLst>
      <p:ext uri="{BB962C8B-B14F-4D97-AF65-F5344CB8AC3E}">
        <p14:creationId xmlns:p14="http://schemas.microsoft.com/office/powerpoint/2010/main" val="13503735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5B946-70B2-3F3F-0982-57BCEEBD5E24}"/>
              </a:ext>
            </a:extLst>
          </p:cNvPr>
          <p:cNvSpPr>
            <a:spLocks noGrp="1"/>
          </p:cNvSpPr>
          <p:nvPr>
            <p:ph type="title"/>
          </p:nvPr>
        </p:nvSpPr>
        <p:spPr>
          <a:xfrm>
            <a:off x="457200" y="206829"/>
            <a:ext cx="9880600" cy="533400"/>
          </a:xfrm>
        </p:spPr>
        <p:txBody>
          <a:bodyPr/>
          <a:lstStyle/>
          <a:p>
            <a:r>
              <a:rPr lang="en-US" dirty="0"/>
              <a:t>The Rich Data Challenge </a:t>
            </a:r>
          </a:p>
        </p:txBody>
      </p:sp>
      <p:sp>
        <p:nvSpPr>
          <p:cNvPr id="3" name="Content Placeholder 2">
            <a:extLst>
              <a:ext uri="{FF2B5EF4-FFF2-40B4-BE49-F238E27FC236}">
                <a16:creationId xmlns:a16="http://schemas.microsoft.com/office/drawing/2014/main" id="{DAF65DCC-FE98-8B8E-328D-762EB0EEFAE1}"/>
              </a:ext>
            </a:extLst>
          </p:cNvPr>
          <p:cNvSpPr>
            <a:spLocks noGrp="1"/>
          </p:cNvSpPr>
          <p:nvPr>
            <p:ph idx="1"/>
          </p:nvPr>
        </p:nvSpPr>
        <p:spPr>
          <a:xfrm>
            <a:off x="609600" y="1252538"/>
            <a:ext cx="10972800" cy="4988871"/>
          </a:xfrm>
        </p:spPr>
        <p:txBody>
          <a:bodyPr/>
          <a:lstStyle/>
          <a:p>
            <a:r>
              <a:rPr lang="en-US" dirty="0"/>
              <a:t>In many cases relevant information is not exposed during retrieval</a:t>
            </a:r>
          </a:p>
          <a:p>
            <a:pPr lvl="1"/>
            <a:r>
              <a:rPr lang="en-US" dirty="0"/>
              <a:t>Too costly to do everything at inference time</a:t>
            </a:r>
          </a:p>
          <a:p>
            <a:r>
              <a:rPr lang="en-US" dirty="0"/>
              <a:t>Ingestion becomes a bottleneck – a form of </a:t>
            </a:r>
            <a:r>
              <a:rPr lang="en-US" dirty="0" err="1"/>
              <a:t>entrichment</a:t>
            </a:r>
            <a:r>
              <a:rPr lang="en-US" dirty="0"/>
              <a:t> </a:t>
            </a:r>
          </a:p>
          <a:p>
            <a:pPr lvl="1"/>
            <a:r>
              <a:rPr lang="en-US" dirty="0"/>
              <a:t>Pre-process documents and enrich with (expected) relevant knowledge </a:t>
            </a:r>
          </a:p>
          <a:p>
            <a:pPr marL="0" indent="0">
              <a:buNone/>
            </a:pPr>
            <a:r>
              <a:rPr lang="en-US" b="1" dirty="0"/>
              <a:t>[</a:t>
            </a:r>
            <a:r>
              <a:rPr lang="en-US" b="1" dirty="0" err="1"/>
              <a:t>Sourati</a:t>
            </a:r>
            <a:r>
              <a:rPr lang="en-US" b="1" dirty="0"/>
              <a:t> et al. ACL’26]: Visually Rich Documents</a:t>
            </a:r>
          </a:p>
          <a:p>
            <a:r>
              <a:rPr lang="en-US" dirty="0"/>
              <a:t>Retrieval over structured documents requires both semantic understanding and explicit structural reasoning.	</a:t>
            </a:r>
          </a:p>
          <a:p>
            <a:pPr lvl="1"/>
            <a:r>
              <a:rPr lang="en-US" dirty="0"/>
              <a:t>Layout, section hierarchy, element types, and cross-page links carry meaning, and must be captured at ingestion time.</a:t>
            </a:r>
          </a:p>
          <a:p>
            <a:pPr lvl="1"/>
            <a:r>
              <a:rPr lang="en-US" dirty="0"/>
              <a:t>Once structure is discarded at ingestion, no retrieval strategy can recover it.</a:t>
            </a:r>
          </a:p>
          <a:p>
            <a:r>
              <a:rPr lang="en-US" dirty="0"/>
              <a:t>Build an explicit, holistic document representation during ingestion </a:t>
            </a:r>
          </a:p>
          <a:p>
            <a:pPr lvl="1"/>
            <a:r>
              <a:rPr lang="en-US" dirty="0"/>
              <a:t>Exposes to retrieval information &amp; structure that otherwise would not be accessible .</a:t>
            </a:r>
          </a:p>
          <a:p>
            <a:endParaRPr lang="en-US" dirty="0"/>
          </a:p>
        </p:txBody>
      </p:sp>
      <p:sp>
        <p:nvSpPr>
          <p:cNvPr id="4" name="Slide Number Placeholder 3">
            <a:extLst>
              <a:ext uri="{FF2B5EF4-FFF2-40B4-BE49-F238E27FC236}">
                <a16:creationId xmlns:a16="http://schemas.microsoft.com/office/drawing/2014/main" id="{FEB30A42-B067-672D-5484-40DF08E27D92}"/>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25</a:t>
            </a:fld>
            <a:endParaRPr lang="en-US"/>
          </a:p>
        </p:txBody>
      </p:sp>
    </p:spTree>
    <p:extLst>
      <p:ext uri="{BB962C8B-B14F-4D97-AF65-F5344CB8AC3E}">
        <p14:creationId xmlns:p14="http://schemas.microsoft.com/office/powerpoint/2010/main" val="11181815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3B71-4349-B0CB-6C25-884B5EC55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CEA9A-5165-DB34-9394-DD54413D66FE}"/>
              </a:ext>
            </a:extLst>
          </p:cNvPr>
          <p:cNvSpPr>
            <a:spLocks noGrp="1"/>
          </p:cNvSpPr>
          <p:nvPr>
            <p:ph type="title"/>
          </p:nvPr>
        </p:nvSpPr>
        <p:spPr>
          <a:xfrm>
            <a:off x="457200" y="206829"/>
            <a:ext cx="9880600" cy="533400"/>
          </a:xfrm>
        </p:spPr>
        <p:txBody>
          <a:bodyPr wrap="square" anchor="ctr">
            <a:normAutofit fontScale="90000"/>
          </a:bodyPr>
          <a:lstStyle/>
          <a:p>
            <a:r>
              <a:rPr lang="en-US"/>
              <a:t>Visually Rich Document Understanding </a:t>
            </a:r>
          </a:p>
        </p:txBody>
      </p:sp>
      <p:sp>
        <p:nvSpPr>
          <p:cNvPr id="3" name="Content Placeholder 2">
            <a:extLst>
              <a:ext uri="{FF2B5EF4-FFF2-40B4-BE49-F238E27FC236}">
                <a16:creationId xmlns:a16="http://schemas.microsoft.com/office/drawing/2014/main" id="{4510098E-CB66-0681-8700-FD7C400442C4}"/>
              </a:ext>
            </a:extLst>
          </p:cNvPr>
          <p:cNvSpPr>
            <a:spLocks noGrp="1"/>
          </p:cNvSpPr>
          <p:nvPr>
            <p:ph idx="1"/>
          </p:nvPr>
        </p:nvSpPr>
        <p:spPr>
          <a:xfrm>
            <a:off x="609600" y="1252538"/>
            <a:ext cx="5170415" cy="4484687"/>
          </a:xfrm>
        </p:spPr>
        <p:txBody>
          <a:bodyPr wrap="square" anchor="t">
            <a:normAutofit/>
          </a:bodyPr>
          <a:lstStyle/>
          <a:p>
            <a:r>
              <a:rPr lang="en-US" dirty="0"/>
              <a:t>Documents combine text, figures, tables, and charts </a:t>
            </a:r>
          </a:p>
          <a:p>
            <a:r>
              <a:rPr lang="en-US" dirty="0"/>
              <a:t>Meaning depends on layout and reading order</a:t>
            </a:r>
          </a:p>
          <a:p>
            <a:pPr lvl="1"/>
            <a:r>
              <a:rPr lang="en-US" dirty="0"/>
              <a:t>A caption only makes sense next to its figure</a:t>
            </a:r>
          </a:p>
          <a:p>
            <a:pPr lvl="1"/>
            <a:r>
              <a:rPr lang="en-US" dirty="0"/>
              <a:t>A table cell only makes sense under its header</a:t>
            </a:r>
          </a:p>
          <a:p>
            <a:endParaRPr lang="en-US" dirty="0"/>
          </a:p>
        </p:txBody>
      </p:sp>
      <p:sp>
        <p:nvSpPr>
          <p:cNvPr id="4" name="Slide Number Placeholder 3">
            <a:extLst>
              <a:ext uri="{FF2B5EF4-FFF2-40B4-BE49-F238E27FC236}">
                <a16:creationId xmlns:a16="http://schemas.microsoft.com/office/drawing/2014/main" id="{1F077BBB-1096-7A35-72CB-1977995FB20A}"/>
              </a:ext>
            </a:extLst>
          </p:cNvPr>
          <p:cNvSpPr>
            <a:spLocks noGrp="1"/>
          </p:cNvSpPr>
          <p:nvPr>
            <p:ph type="sldNum" sz="quarter" idx="11"/>
          </p:nvPr>
        </p:nvSpPr>
        <p:spPr>
          <a:xfrm>
            <a:off x="11292116" y="6523921"/>
            <a:ext cx="508000" cy="228600"/>
          </a:xfrm>
        </p:spPr>
        <p:txBody>
          <a:bodyPr wrap="square" anchor="b">
            <a:normAutofit fontScale="85000" lnSpcReduction="10000"/>
          </a:bodyPr>
          <a:lstStyle/>
          <a:p>
            <a:fld id="{BDF588C3-71D6-5D45-B118-1C664482E1C2}" type="slidenum">
              <a:rPr lang="en-US" smtClean="0"/>
              <a:pPr/>
              <a:t>26</a:t>
            </a:fld>
            <a:endParaRPr lang="en-US"/>
          </a:p>
        </p:txBody>
      </p:sp>
      <p:pic>
        <p:nvPicPr>
          <p:cNvPr id="6" name="Picture 5">
            <a:extLst>
              <a:ext uri="{FF2B5EF4-FFF2-40B4-BE49-F238E27FC236}">
                <a16:creationId xmlns:a16="http://schemas.microsoft.com/office/drawing/2014/main" id="{B268EAD5-6C0E-785C-5EC3-1AD476B275FB}"/>
              </a:ext>
            </a:extLst>
          </p:cNvPr>
          <p:cNvPicPr>
            <a:picLocks noChangeAspect="1"/>
          </p:cNvPicPr>
          <p:nvPr/>
        </p:nvPicPr>
        <p:blipFill>
          <a:blip r:embed="rId2"/>
          <a:stretch>
            <a:fillRect/>
          </a:stretch>
        </p:blipFill>
        <p:spPr>
          <a:xfrm>
            <a:off x="5596783" y="1909717"/>
            <a:ext cx="6203106" cy="3241123"/>
          </a:xfrm>
          <a:prstGeom prst="rect">
            <a:avLst/>
          </a:prstGeom>
          <a:noFill/>
        </p:spPr>
      </p:pic>
    </p:spTree>
    <p:extLst>
      <p:ext uri="{BB962C8B-B14F-4D97-AF65-F5344CB8AC3E}">
        <p14:creationId xmlns:p14="http://schemas.microsoft.com/office/powerpoint/2010/main" val="428347912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73216-2564-5BA8-4B3A-82F0E89BF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CA2F3B-2719-A607-775E-F6F8F2466E19}"/>
              </a:ext>
            </a:extLst>
          </p:cNvPr>
          <p:cNvSpPr>
            <a:spLocks noGrp="1"/>
          </p:cNvSpPr>
          <p:nvPr>
            <p:ph type="title"/>
          </p:nvPr>
        </p:nvSpPr>
        <p:spPr>
          <a:xfrm>
            <a:off x="457200" y="206829"/>
            <a:ext cx="9880600" cy="533400"/>
          </a:xfrm>
        </p:spPr>
        <p:txBody>
          <a:bodyPr/>
          <a:lstStyle/>
          <a:p>
            <a:r>
              <a:rPr lang="en-US" dirty="0"/>
              <a:t>Off-Line &amp; Inference-Time Processing</a:t>
            </a:r>
          </a:p>
        </p:txBody>
      </p:sp>
      <p:sp>
        <p:nvSpPr>
          <p:cNvPr id="3" name="Content Placeholder 2">
            <a:extLst>
              <a:ext uri="{FF2B5EF4-FFF2-40B4-BE49-F238E27FC236}">
                <a16:creationId xmlns:a16="http://schemas.microsoft.com/office/drawing/2014/main" id="{3E9A86EC-D177-2D11-0B2C-20FB7B380FD3}"/>
              </a:ext>
            </a:extLst>
          </p:cNvPr>
          <p:cNvSpPr>
            <a:spLocks noGrp="1"/>
          </p:cNvSpPr>
          <p:nvPr>
            <p:ph idx="1"/>
          </p:nvPr>
        </p:nvSpPr>
        <p:spPr>
          <a:xfrm>
            <a:off x="363523" y="1118314"/>
            <a:ext cx="5732477" cy="4988871"/>
          </a:xfrm>
          <a:solidFill>
            <a:schemeClr val="bg1">
              <a:lumMod val="95000"/>
            </a:schemeClr>
          </a:solidFill>
          <a:ln w="28575">
            <a:solidFill>
              <a:srgbClr val="478FE1"/>
            </a:solidFill>
          </a:ln>
        </p:spPr>
        <p:txBody>
          <a:bodyPr/>
          <a:lstStyle/>
          <a:p>
            <a:r>
              <a:rPr lang="en-US" dirty="0">
                <a:solidFill>
                  <a:srgbClr val="3366CC"/>
                </a:solidFill>
              </a:rPr>
              <a:t>Ingestion:</a:t>
            </a:r>
          </a:p>
          <a:p>
            <a:r>
              <a:rPr lang="en-US" dirty="0"/>
              <a:t>VLM processing page by page. </a:t>
            </a:r>
          </a:p>
          <a:p>
            <a:r>
              <a:rPr lang="en-US" dirty="0"/>
              <a:t>For each page, extract visible elements: </a:t>
            </a:r>
          </a:p>
          <a:p>
            <a:pPr lvl="1"/>
            <a:r>
              <a:rPr lang="en-US" dirty="0"/>
              <a:t>paragraphs, tables, figures, section headers, footnotes, </a:t>
            </a:r>
          </a:p>
          <a:p>
            <a:r>
              <a:rPr lang="en-US" dirty="0"/>
              <a:t>Generate rich metadata for each:</a:t>
            </a:r>
          </a:p>
          <a:p>
            <a:pPr lvl="1"/>
            <a:r>
              <a:rPr lang="en-US" dirty="0"/>
              <a:t>Positions; types; content; summary </a:t>
            </a:r>
          </a:p>
          <a:p>
            <a:r>
              <a:rPr lang="en-US" dirty="0"/>
              <a:t>Generate two indices:</a:t>
            </a:r>
          </a:p>
          <a:p>
            <a:pPr lvl="1"/>
            <a:r>
              <a:rPr lang="en-US" dirty="0"/>
              <a:t>Symbolic index: structured properties and explicit relationships. </a:t>
            </a:r>
          </a:p>
          <a:p>
            <a:pPr lvl="1"/>
            <a:r>
              <a:rPr lang="en-US" dirty="0"/>
              <a:t>Neural index: Vector embeddings of the self-contained summaries of all nodes.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07B87179-627E-1AAE-798D-F421B2A1F1FD}"/>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27</a:t>
            </a:fld>
            <a:endParaRPr lang="en-US"/>
          </a:p>
        </p:txBody>
      </p:sp>
      <p:sp>
        <p:nvSpPr>
          <p:cNvPr id="6" name="Content Placeholder 2">
            <a:extLst>
              <a:ext uri="{FF2B5EF4-FFF2-40B4-BE49-F238E27FC236}">
                <a16:creationId xmlns:a16="http://schemas.microsoft.com/office/drawing/2014/main" id="{CA95D66A-A959-C1E9-D8BF-FD3DCB5FE01F}"/>
              </a:ext>
            </a:extLst>
          </p:cNvPr>
          <p:cNvSpPr txBox="1">
            <a:spLocks/>
          </p:cNvSpPr>
          <p:nvPr/>
        </p:nvSpPr>
        <p:spPr bwMode="auto">
          <a:xfrm>
            <a:off x="6508465" y="1118314"/>
            <a:ext cx="5732477" cy="4988871"/>
          </a:xfrm>
          <a:prstGeom prst="rect">
            <a:avLst/>
          </a:prstGeom>
          <a:solidFill>
            <a:schemeClr val="bg1">
              <a:lumMod val="85000"/>
            </a:schemeClr>
          </a:solidFill>
          <a:ln w="28575">
            <a:solidFill>
              <a:srgbClr val="478FE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solidFill>
                  <a:srgbClr val="3366CC"/>
                </a:solidFill>
              </a:rPr>
              <a:t>Inference:</a:t>
            </a:r>
          </a:p>
          <a:p>
            <a:r>
              <a:rPr lang="en-US" kern="0" dirty="0"/>
              <a:t>Uses an LLM agent to iteratively search  across both indices, with three tools:</a:t>
            </a:r>
          </a:p>
          <a:p>
            <a:endParaRPr lang="en-US" kern="0" dirty="0"/>
          </a:p>
          <a:p>
            <a:r>
              <a:rPr lang="en-US" kern="0" dirty="0" err="1"/>
              <a:t>NeuroSemanticSearch</a:t>
            </a:r>
            <a:r>
              <a:rPr lang="en-US" kern="0" dirty="0"/>
              <a:t>(query): </a:t>
            </a:r>
          </a:p>
          <a:p>
            <a:pPr lvl="1"/>
            <a:r>
              <a:rPr lang="en-US" kern="0" dirty="0"/>
              <a:t>Standard embedding similarity search. </a:t>
            </a:r>
          </a:p>
          <a:p>
            <a:r>
              <a:rPr lang="en-US" kern="0" dirty="0" err="1"/>
              <a:t>SymbolicGraphQuery</a:t>
            </a:r>
            <a:r>
              <a:rPr lang="en-US" kern="0" dirty="0"/>
              <a:t>: </a:t>
            </a:r>
          </a:p>
          <a:p>
            <a:pPr lvl="1"/>
            <a:r>
              <a:rPr lang="en-US" kern="0" dirty="0"/>
              <a:t>Structured queries over the document graph. </a:t>
            </a:r>
          </a:p>
          <a:p>
            <a:r>
              <a:rPr lang="en-US" kern="0" dirty="0"/>
              <a:t>Contextualize: </a:t>
            </a:r>
          </a:p>
          <a:p>
            <a:pPr lvl="1"/>
            <a:r>
              <a:rPr lang="en-US" kern="0" dirty="0"/>
              <a:t>Given a node, expand to related content via graph structure. (Louvain community detection)</a:t>
            </a:r>
          </a:p>
        </p:txBody>
      </p:sp>
    </p:spTree>
    <p:extLst>
      <p:ext uri="{BB962C8B-B14F-4D97-AF65-F5344CB8AC3E}">
        <p14:creationId xmlns:p14="http://schemas.microsoft.com/office/powerpoint/2010/main" val="259471183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5B27-7C99-E79F-5BC0-4D3F8570676B}"/>
              </a:ext>
            </a:extLst>
          </p:cNvPr>
          <p:cNvSpPr>
            <a:spLocks noGrp="1"/>
          </p:cNvSpPr>
          <p:nvPr>
            <p:ph type="title"/>
          </p:nvPr>
        </p:nvSpPr>
        <p:spPr/>
        <p:txBody>
          <a:bodyPr/>
          <a:lstStyle/>
          <a:p>
            <a:r>
              <a:rPr lang="en-US" dirty="0"/>
              <a:t>Off-Line &amp; Inference-Time Processing</a:t>
            </a:r>
          </a:p>
        </p:txBody>
      </p:sp>
      <p:pic>
        <p:nvPicPr>
          <p:cNvPr id="9" name="Content Placeholder 8">
            <a:extLst>
              <a:ext uri="{FF2B5EF4-FFF2-40B4-BE49-F238E27FC236}">
                <a16:creationId xmlns:a16="http://schemas.microsoft.com/office/drawing/2014/main" id="{686452E1-407F-D73D-ACA0-E97F4CD4E2B7}"/>
              </a:ext>
            </a:extLst>
          </p:cNvPr>
          <p:cNvPicPr>
            <a:picLocks noGrp="1" noChangeAspect="1"/>
          </p:cNvPicPr>
          <p:nvPr>
            <p:ph idx="1"/>
          </p:nvPr>
        </p:nvPicPr>
        <p:blipFill>
          <a:blip r:embed="rId3"/>
          <a:stretch>
            <a:fillRect/>
          </a:stretch>
        </p:blipFill>
        <p:spPr bwMode="auto">
          <a:xfrm>
            <a:off x="1413579" y="951250"/>
            <a:ext cx="9364842" cy="512264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322D6A6C-59BA-634F-A9E1-9D6711C5ABEC}"/>
              </a:ext>
            </a:extLst>
          </p:cNvPr>
          <p:cNvSpPr>
            <a:spLocks noGrp="1"/>
          </p:cNvSpPr>
          <p:nvPr>
            <p:ph type="sldNum" sz="quarter" idx="11"/>
          </p:nvPr>
        </p:nvSpPr>
        <p:spPr/>
        <p:txBody>
          <a:bodyPr/>
          <a:lstStyle/>
          <a:p>
            <a:fld id="{BDF588C3-71D6-5D45-B118-1C664482E1C2}" type="slidenum">
              <a:rPr lang="en-US" smtClean="0"/>
              <a:pPr/>
              <a:t>28</a:t>
            </a:fld>
            <a:endParaRPr lang="en-US"/>
          </a:p>
        </p:txBody>
      </p:sp>
      <p:sp>
        <p:nvSpPr>
          <p:cNvPr id="14" name="TextBox 13">
            <a:extLst>
              <a:ext uri="{FF2B5EF4-FFF2-40B4-BE49-F238E27FC236}">
                <a16:creationId xmlns:a16="http://schemas.microsoft.com/office/drawing/2014/main" id="{2C5D2135-1BD0-F664-4AC8-19B15C1FFEE8}"/>
              </a:ext>
            </a:extLst>
          </p:cNvPr>
          <p:cNvSpPr txBox="1"/>
          <p:nvPr/>
        </p:nvSpPr>
        <p:spPr>
          <a:xfrm>
            <a:off x="2047263" y="5702457"/>
            <a:ext cx="8097474" cy="646331"/>
          </a:xfrm>
          <a:prstGeom prst="rect">
            <a:avLst/>
          </a:prstGeom>
          <a:solidFill>
            <a:schemeClr val="bg1">
              <a:lumMod val="95000"/>
            </a:schemeClr>
          </a:solidFill>
          <a:ln w="28575">
            <a:solidFill>
              <a:srgbClr val="478FE1"/>
            </a:solidFill>
          </a:ln>
        </p:spPr>
        <p:txBody>
          <a:bodyPr wrap="square">
            <a:spAutoFit/>
          </a:bodyPr>
          <a:lstStyle/>
          <a:p>
            <a:pPr marL="0" lvl="0" indent="0" algn="ctr" rtl="0">
              <a:spcBef>
                <a:spcPts val="0"/>
              </a:spcBef>
              <a:spcAft>
                <a:spcPts val="1200"/>
              </a:spcAft>
              <a:buNone/>
            </a:pPr>
            <a:r>
              <a:rPr lang="en-US" dirty="0"/>
              <a:t>LAD-RAG consistently outperforms all retrieval baselines across multiple benchmarks (multiple models) both at Retrieval evaluation and end-2-end QA performance. </a:t>
            </a:r>
          </a:p>
        </p:txBody>
      </p:sp>
    </p:spTree>
    <p:extLst>
      <p:ext uri="{BB962C8B-B14F-4D97-AF65-F5344CB8AC3E}">
        <p14:creationId xmlns:p14="http://schemas.microsoft.com/office/powerpoint/2010/main" val="234879007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3FD1F-EE73-7F24-03F8-98A2A5299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30F49-B694-BF4C-3F3C-909BC6E47730}"/>
              </a:ext>
            </a:extLst>
          </p:cNvPr>
          <p:cNvSpPr>
            <a:spLocks noGrp="1"/>
          </p:cNvSpPr>
          <p:nvPr>
            <p:ph type="title"/>
          </p:nvPr>
        </p:nvSpPr>
        <p:spPr/>
        <p:txBody>
          <a:bodyPr/>
          <a:lstStyle/>
          <a:p>
            <a:r>
              <a:rPr lang="en-US" dirty="0"/>
              <a:t>Planning &amp; Optimization </a:t>
            </a:r>
          </a:p>
        </p:txBody>
      </p:sp>
      <p:sp>
        <p:nvSpPr>
          <p:cNvPr id="3" name="Content Placeholder 2">
            <a:extLst>
              <a:ext uri="{FF2B5EF4-FFF2-40B4-BE49-F238E27FC236}">
                <a16:creationId xmlns:a16="http://schemas.microsoft.com/office/drawing/2014/main" id="{C4D17048-D31C-A148-2C5D-990FA88D0235}"/>
              </a:ext>
            </a:extLst>
          </p:cNvPr>
          <p:cNvSpPr>
            <a:spLocks noGrp="1"/>
          </p:cNvSpPr>
          <p:nvPr>
            <p:ph idx="1"/>
          </p:nvPr>
        </p:nvSpPr>
        <p:spPr/>
        <p:txBody>
          <a:bodyPr/>
          <a:lstStyle/>
          <a:p>
            <a:r>
              <a:rPr lang="en-US" dirty="0"/>
              <a:t>There is a lot to say about the computational issues underlying planning</a:t>
            </a:r>
          </a:p>
          <a:p>
            <a:pPr lvl="1"/>
            <a:r>
              <a:rPr lang="en-US" dirty="0"/>
              <a:t>Constraint Optimization Problem: Models cannot do it well without translation to external solvers [Wang et al.’26]</a:t>
            </a:r>
          </a:p>
          <a:p>
            <a:pPr lvl="1"/>
            <a:endParaRPr lang="en-US" dirty="0"/>
          </a:p>
          <a:p>
            <a:r>
              <a:rPr lang="en-US" dirty="0"/>
              <a:t>Planning for accessing, aggregating &amp; organizing data for AI</a:t>
            </a:r>
          </a:p>
          <a:p>
            <a:endParaRPr lang="en-US" dirty="0"/>
          </a:p>
          <a:p>
            <a:pPr lvl="1"/>
            <a:r>
              <a:rPr lang="en-US" dirty="0"/>
              <a:t>The challenge: Planning to access multiple knowledge sources is typically done with incomplete information</a:t>
            </a:r>
          </a:p>
        </p:txBody>
      </p:sp>
      <p:sp>
        <p:nvSpPr>
          <p:cNvPr id="4" name="Slide Number Placeholder 3">
            <a:extLst>
              <a:ext uri="{FF2B5EF4-FFF2-40B4-BE49-F238E27FC236}">
                <a16:creationId xmlns:a16="http://schemas.microsoft.com/office/drawing/2014/main" id="{58239412-AA28-DEB3-E1C0-F50D2B1CE16E}"/>
              </a:ext>
            </a:extLst>
          </p:cNvPr>
          <p:cNvSpPr>
            <a:spLocks noGrp="1"/>
          </p:cNvSpPr>
          <p:nvPr>
            <p:ph type="sldNum" sz="quarter" idx="11"/>
          </p:nvPr>
        </p:nvSpPr>
        <p:spPr/>
        <p:txBody>
          <a:bodyPr/>
          <a:lstStyle/>
          <a:p>
            <a:fld id="{BDF588C3-71D6-5D45-B118-1C664482E1C2}" type="slidenum">
              <a:rPr lang="en-US" smtClean="0"/>
              <a:t>29</a:t>
            </a:fld>
            <a:endParaRPr lang="en-US"/>
          </a:p>
        </p:txBody>
      </p:sp>
    </p:spTree>
    <p:extLst>
      <p:ext uri="{BB962C8B-B14F-4D97-AF65-F5344CB8AC3E}">
        <p14:creationId xmlns:p14="http://schemas.microsoft.com/office/powerpoint/2010/main" val="37181420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6A80-CCB0-3B8C-02BC-93847F0CC6DA}"/>
              </a:ext>
            </a:extLst>
          </p:cNvPr>
          <p:cNvSpPr>
            <a:spLocks noGrp="1"/>
          </p:cNvSpPr>
          <p:nvPr>
            <p:ph type="title"/>
          </p:nvPr>
        </p:nvSpPr>
        <p:spPr/>
        <p:txBody>
          <a:bodyPr/>
          <a:lstStyle/>
          <a:p>
            <a:r>
              <a:rPr lang="en-US" dirty="0"/>
              <a:t>Knowledge Access &amp; Use</a:t>
            </a:r>
          </a:p>
        </p:txBody>
      </p:sp>
      <p:sp>
        <p:nvSpPr>
          <p:cNvPr id="20" name="Content Placeholder 19">
            <a:extLst>
              <a:ext uri="{FF2B5EF4-FFF2-40B4-BE49-F238E27FC236}">
                <a16:creationId xmlns:a16="http://schemas.microsoft.com/office/drawing/2014/main" id="{321A8CD7-FB97-0ABC-E863-CAB48F6C12C5}"/>
              </a:ext>
            </a:extLst>
          </p:cNvPr>
          <p:cNvSpPr>
            <a:spLocks noGrp="1"/>
          </p:cNvSpPr>
          <p:nvPr>
            <p:ph idx="1"/>
          </p:nvPr>
        </p:nvSpPr>
        <p:spPr>
          <a:xfrm>
            <a:off x="375441" y="1251856"/>
            <a:ext cx="7343375" cy="5107734"/>
          </a:xfrm>
        </p:spPr>
        <p:txBody>
          <a:bodyPr/>
          <a:lstStyle/>
          <a:p>
            <a:r>
              <a:rPr lang="en-US" dirty="0"/>
              <a:t>Models cannot do it alone</a:t>
            </a:r>
          </a:p>
          <a:p>
            <a:r>
              <a:rPr lang="en-US" b="1" dirty="0"/>
              <a:t>External Data </a:t>
            </a:r>
            <a:r>
              <a:rPr lang="en-US" dirty="0"/>
              <a:t>is essential for almost all applications</a:t>
            </a:r>
          </a:p>
          <a:p>
            <a:endParaRPr lang="en-US" dirty="0"/>
          </a:p>
          <a:p>
            <a:endParaRPr lang="en-US" dirty="0"/>
          </a:p>
          <a:p>
            <a:endParaRPr lang="en-US" dirty="0"/>
          </a:p>
          <a:p>
            <a:pPr lvl="1"/>
            <a:endParaRPr lang="en-US" dirty="0"/>
          </a:p>
          <a:p>
            <a:r>
              <a:rPr lang="en-US" dirty="0"/>
              <a:t>The key use case for LLMs is going to be that of </a:t>
            </a:r>
          </a:p>
          <a:p>
            <a:pPr lvl="1"/>
            <a:r>
              <a:rPr lang="en-US" dirty="0"/>
              <a:t>Orchestrating and supporting </a:t>
            </a:r>
            <a:r>
              <a:rPr lang="en-US" b="1" dirty="0"/>
              <a:t>access and use of external data </a:t>
            </a:r>
          </a:p>
          <a:p>
            <a:pPr lvl="1"/>
            <a:r>
              <a:rPr lang="en-US" dirty="0"/>
              <a:t>Multimodal data that models will not see</a:t>
            </a:r>
            <a:r>
              <a:rPr lang="en-US" dirty="0">
                <a:solidFill>
                  <a:schemeClr val="tx1"/>
                </a:solidFill>
              </a:rPr>
              <a:t>*</a:t>
            </a:r>
            <a:r>
              <a:rPr lang="en-US" dirty="0"/>
              <a:t> prior to run time. </a:t>
            </a:r>
          </a:p>
          <a:p>
            <a:endParaRPr lang="en-US" dirty="0"/>
          </a:p>
          <a:p>
            <a:r>
              <a:rPr lang="en-US" dirty="0"/>
              <a:t>Reliably supporting decisions that depend on retrieving and using heterogenous data is </a:t>
            </a:r>
            <a:r>
              <a:rPr lang="en-US" b="1" dirty="0"/>
              <a:t>hard </a:t>
            </a:r>
          </a:p>
        </p:txBody>
      </p:sp>
      <p:grpSp>
        <p:nvGrpSpPr>
          <p:cNvPr id="10" name="Group 9">
            <a:extLst>
              <a:ext uri="{FF2B5EF4-FFF2-40B4-BE49-F238E27FC236}">
                <a16:creationId xmlns:a16="http://schemas.microsoft.com/office/drawing/2014/main" id="{CEDE16C5-02E4-3D43-1D75-0900B77338E4}"/>
              </a:ext>
            </a:extLst>
          </p:cNvPr>
          <p:cNvGrpSpPr>
            <a:grpSpLocks noChangeAspect="1"/>
          </p:cNvGrpSpPr>
          <p:nvPr/>
        </p:nvGrpSpPr>
        <p:grpSpPr>
          <a:xfrm>
            <a:off x="7999951" y="1994775"/>
            <a:ext cx="2256004" cy="1575065"/>
            <a:chOff x="1455651" y="3659536"/>
            <a:chExt cx="2901245" cy="2025551"/>
          </a:xfrm>
        </p:grpSpPr>
        <p:pic>
          <p:nvPicPr>
            <p:cNvPr id="5" name="Picture 4">
              <a:extLst>
                <a:ext uri="{FF2B5EF4-FFF2-40B4-BE49-F238E27FC236}">
                  <a16:creationId xmlns:a16="http://schemas.microsoft.com/office/drawing/2014/main" id="{B072EAED-FA04-AC1A-9262-8E015CB32D84}"/>
                </a:ext>
              </a:extLst>
            </p:cNvPr>
            <p:cNvPicPr>
              <a:picLocks noChangeAspect="1"/>
            </p:cNvPicPr>
            <p:nvPr/>
          </p:nvPicPr>
          <p:blipFill>
            <a:blip r:embed="rId2"/>
            <a:stretch>
              <a:fillRect/>
            </a:stretch>
          </p:blipFill>
          <p:spPr>
            <a:xfrm>
              <a:off x="2103439" y="3659536"/>
              <a:ext cx="1447623" cy="1447623"/>
            </a:xfrm>
            <a:prstGeom prst="rect">
              <a:avLst/>
            </a:prstGeom>
          </p:spPr>
        </p:pic>
        <p:sp>
          <p:nvSpPr>
            <p:cNvPr id="8" name="TextBox 7">
              <a:extLst>
                <a:ext uri="{FF2B5EF4-FFF2-40B4-BE49-F238E27FC236}">
                  <a16:creationId xmlns:a16="http://schemas.microsoft.com/office/drawing/2014/main" id="{C49804F1-16D8-0FAA-635F-19E585FA187D}"/>
                </a:ext>
              </a:extLst>
            </p:cNvPr>
            <p:cNvSpPr txBox="1"/>
            <p:nvPr/>
          </p:nvSpPr>
          <p:spPr>
            <a:xfrm>
              <a:off x="1455651" y="5289282"/>
              <a:ext cx="2901245" cy="395805"/>
            </a:xfrm>
            <a:prstGeom prst="rect">
              <a:avLst/>
            </a:prstGeom>
            <a:noFill/>
          </p:spPr>
          <p:txBody>
            <a:bodyPr wrap="square" rtlCol="0">
              <a:spAutoFit/>
            </a:bodyPr>
            <a:lstStyle/>
            <a:p>
              <a:r>
                <a:rPr lang="en-US" sz="1400" dirty="0">
                  <a:cs typeface="Calibri" panose="020F0502020204030204" pitchFamily="34" charset="0"/>
                </a:rPr>
                <a:t>Strategic business analysis</a:t>
              </a:r>
            </a:p>
          </p:txBody>
        </p:sp>
      </p:grpSp>
      <p:grpSp>
        <p:nvGrpSpPr>
          <p:cNvPr id="13" name="Group 12">
            <a:extLst>
              <a:ext uri="{FF2B5EF4-FFF2-40B4-BE49-F238E27FC236}">
                <a16:creationId xmlns:a16="http://schemas.microsoft.com/office/drawing/2014/main" id="{03649CEB-3472-F906-463C-92C17A1034CE}"/>
              </a:ext>
            </a:extLst>
          </p:cNvPr>
          <p:cNvGrpSpPr>
            <a:grpSpLocks noChangeAspect="1"/>
          </p:cNvGrpSpPr>
          <p:nvPr/>
        </p:nvGrpSpPr>
        <p:grpSpPr>
          <a:xfrm>
            <a:off x="10580607" y="3805723"/>
            <a:ext cx="1270788" cy="1420932"/>
            <a:chOff x="8305091" y="3907097"/>
            <a:chExt cx="1622780" cy="1814514"/>
          </a:xfrm>
        </p:grpSpPr>
        <p:pic>
          <p:nvPicPr>
            <p:cNvPr id="7" name="Picture 6">
              <a:extLst>
                <a:ext uri="{FF2B5EF4-FFF2-40B4-BE49-F238E27FC236}">
                  <a16:creationId xmlns:a16="http://schemas.microsoft.com/office/drawing/2014/main" id="{32733CF3-5995-2869-B0AE-7849C3B2158B}"/>
                </a:ext>
              </a:extLst>
            </p:cNvPr>
            <p:cNvPicPr>
              <a:picLocks noChangeAspect="1"/>
            </p:cNvPicPr>
            <p:nvPr/>
          </p:nvPicPr>
          <p:blipFill>
            <a:blip r:embed="rId3"/>
            <a:stretch>
              <a:fillRect/>
            </a:stretch>
          </p:blipFill>
          <p:spPr>
            <a:xfrm>
              <a:off x="8305091" y="3907097"/>
              <a:ext cx="1382185" cy="1382185"/>
            </a:xfrm>
            <a:prstGeom prst="rect">
              <a:avLst/>
            </a:prstGeom>
          </p:spPr>
        </p:pic>
        <p:sp>
          <p:nvSpPr>
            <p:cNvPr id="9" name="TextBox 8">
              <a:extLst>
                <a:ext uri="{FF2B5EF4-FFF2-40B4-BE49-F238E27FC236}">
                  <a16:creationId xmlns:a16="http://schemas.microsoft.com/office/drawing/2014/main" id="{85189D53-EA96-958B-FA3A-87E12CD9E5E0}"/>
                </a:ext>
              </a:extLst>
            </p:cNvPr>
            <p:cNvSpPr txBox="1"/>
            <p:nvPr/>
          </p:nvSpPr>
          <p:spPr>
            <a:xfrm>
              <a:off x="8305091" y="5289282"/>
              <a:ext cx="1622780" cy="432329"/>
            </a:xfrm>
            <a:prstGeom prst="rect">
              <a:avLst/>
            </a:prstGeom>
            <a:noFill/>
          </p:spPr>
          <p:txBody>
            <a:bodyPr wrap="square" rtlCol="0">
              <a:spAutoFit/>
            </a:bodyPr>
            <a:lstStyle/>
            <a:p>
              <a:r>
                <a:rPr lang="en-US" sz="1600" dirty="0">
                  <a:cs typeface="Calibri" panose="020F0502020204030204" pitchFamily="34" charset="0"/>
                </a:rPr>
                <a:t>E-commerce</a:t>
              </a:r>
            </a:p>
          </p:txBody>
        </p:sp>
      </p:grpSp>
      <p:pic>
        <p:nvPicPr>
          <p:cNvPr id="11" name="Picture 10">
            <a:extLst>
              <a:ext uri="{FF2B5EF4-FFF2-40B4-BE49-F238E27FC236}">
                <a16:creationId xmlns:a16="http://schemas.microsoft.com/office/drawing/2014/main" id="{C57B2731-5E98-313B-856E-2FC75C328A3D}"/>
              </a:ext>
            </a:extLst>
          </p:cNvPr>
          <p:cNvPicPr>
            <a:picLocks noChangeAspect="1"/>
          </p:cNvPicPr>
          <p:nvPr/>
        </p:nvPicPr>
        <p:blipFill>
          <a:blip r:embed="rId4"/>
          <a:stretch>
            <a:fillRect/>
          </a:stretch>
        </p:blipFill>
        <p:spPr>
          <a:xfrm>
            <a:off x="8051250" y="1147783"/>
            <a:ext cx="914400" cy="914400"/>
          </a:xfrm>
          <a:prstGeom prst="rect">
            <a:avLst/>
          </a:prstGeom>
        </p:spPr>
      </p:pic>
      <p:grpSp>
        <p:nvGrpSpPr>
          <p:cNvPr id="12" name="Group 11">
            <a:extLst>
              <a:ext uri="{FF2B5EF4-FFF2-40B4-BE49-F238E27FC236}">
                <a16:creationId xmlns:a16="http://schemas.microsoft.com/office/drawing/2014/main" id="{C2C690AD-B926-2235-BB13-C8EFC3267F14}"/>
              </a:ext>
            </a:extLst>
          </p:cNvPr>
          <p:cNvGrpSpPr>
            <a:grpSpLocks noChangeAspect="1"/>
          </p:cNvGrpSpPr>
          <p:nvPr/>
        </p:nvGrpSpPr>
        <p:grpSpPr>
          <a:xfrm>
            <a:off x="8311456" y="3656730"/>
            <a:ext cx="1308388" cy="1498024"/>
            <a:chOff x="5236985" y="4627809"/>
            <a:chExt cx="1382185" cy="1822548"/>
          </a:xfrm>
        </p:grpSpPr>
        <p:pic>
          <p:nvPicPr>
            <p:cNvPr id="14" name="Picture 13">
              <a:extLst>
                <a:ext uri="{FF2B5EF4-FFF2-40B4-BE49-F238E27FC236}">
                  <a16:creationId xmlns:a16="http://schemas.microsoft.com/office/drawing/2014/main" id="{2E5E121C-C1B1-1859-D640-08CB033A55A7}"/>
                </a:ext>
              </a:extLst>
            </p:cNvPr>
            <p:cNvPicPr>
              <a:picLocks noChangeAspect="1"/>
            </p:cNvPicPr>
            <p:nvPr/>
          </p:nvPicPr>
          <p:blipFill>
            <a:blip r:embed="rId5"/>
            <a:stretch>
              <a:fillRect/>
            </a:stretch>
          </p:blipFill>
          <p:spPr>
            <a:xfrm>
              <a:off x="5236985" y="4627809"/>
              <a:ext cx="1382185" cy="1382185"/>
            </a:xfrm>
            <a:prstGeom prst="rect">
              <a:avLst/>
            </a:prstGeom>
          </p:spPr>
        </p:pic>
        <p:sp>
          <p:nvSpPr>
            <p:cNvPr id="15" name="TextBox 14">
              <a:extLst>
                <a:ext uri="{FF2B5EF4-FFF2-40B4-BE49-F238E27FC236}">
                  <a16:creationId xmlns:a16="http://schemas.microsoft.com/office/drawing/2014/main" id="{742B2A12-7D08-FDDF-7AAB-C4083EABAEB8}"/>
                </a:ext>
              </a:extLst>
            </p:cNvPr>
            <p:cNvSpPr txBox="1"/>
            <p:nvPr/>
          </p:nvSpPr>
          <p:spPr>
            <a:xfrm>
              <a:off x="5444066" y="6038461"/>
              <a:ext cx="1063978" cy="411896"/>
            </a:xfrm>
            <a:prstGeom prst="rect">
              <a:avLst/>
            </a:prstGeom>
            <a:noFill/>
          </p:spPr>
          <p:txBody>
            <a:bodyPr wrap="square" rtlCol="0">
              <a:spAutoFit/>
            </a:bodyPr>
            <a:lstStyle/>
            <a:p>
              <a:r>
                <a:rPr lang="en-US" sz="1600" dirty="0">
                  <a:cs typeface="Calibri" panose="020F0502020204030204" pitchFamily="34" charset="0"/>
                </a:rPr>
                <a:t>Banking</a:t>
              </a:r>
            </a:p>
          </p:txBody>
        </p:sp>
      </p:grpSp>
      <p:grpSp>
        <p:nvGrpSpPr>
          <p:cNvPr id="3" name="Group 2">
            <a:extLst>
              <a:ext uri="{FF2B5EF4-FFF2-40B4-BE49-F238E27FC236}">
                <a16:creationId xmlns:a16="http://schemas.microsoft.com/office/drawing/2014/main" id="{93209983-D9B5-4E44-881E-65DD60963479}"/>
              </a:ext>
            </a:extLst>
          </p:cNvPr>
          <p:cNvGrpSpPr>
            <a:grpSpLocks noChangeAspect="1"/>
          </p:cNvGrpSpPr>
          <p:nvPr/>
        </p:nvGrpSpPr>
        <p:grpSpPr>
          <a:xfrm>
            <a:off x="10258438" y="2472867"/>
            <a:ext cx="1799243" cy="1144219"/>
            <a:chOff x="2799119" y="1701172"/>
            <a:chExt cx="2278741" cy="1449153"/>
          </a:xfrm>
        </p:grpSpPr>
        <p:pic>
          <p:nvPicPr>
            <p:cNvPr id="16" name="Picture 15">
              <a:extLst>
                <a:ext uri="{FF2B5EF4-FFF2-40B4-BE49-F238E27FC236}">
                  <a16:creationId xmlns:a16="http://schemas.microsoft.com/office/drawing/2014/main" id="{EFC50D43-A7C0-0A74-C3BB-3146C97C9118}"/>
                </a:ext>
              </a:extLst>
            </p:cNvPr>
            <p:cNvPicPr>
              <a:picLocks noChangeAspect="1"/>
            </p:cNvPicPr>
            <p:nvPr/>
          </p:nvPicPr>
          <p:blipFill>
            <a:blip r:embed="rId6"/>
            <a:stretch>
              <a:fillRect/>
            </a:stretch>
          </p:blipFill>
          <p:spPr>
            <a:xfrm>
              <a:off x="3387225" y="1701172"/>
              <a:ext cx="1009889" cy="1009889"/>
            </a:xfrm>
            <a:prstGeom prst="rect">
              <a:avLst/>
            </a:prstGeom>
          </p:spPr>
        </p:pic>
        <p:sp>
          <p:nvSpPr>
            <p:cNvPr id="18" name="TextBox 17">
              <a:extLst>
                <a:ext uri="{FF2B5EF4-FFF2-40B4-BE49-F238E27FC236}">
                  <a16:creationId xmlns:a16="http://schemas.microsoft.com/office/drawing/2014/main" id="{ED490F0E-01C7-8C01-F04F-1C180BF85EC4}"/>
                </a:ext>
              </a:extLst>
            </p:cNvPr>
            <p:cNvSpPr txBox="1">
              <a:spLocks noChangeAspect="1"/>
            </p:cNvSpPr>
            <p:nvPr/>
          </p:nvSpPr>
          <p:spPr>
            <a:xfrm>
              <a:off x="2799119" y="2721546"/>
              <a:ext cx="2278741" cy="428779"/>
            </a:xfrm>
            <a:prstGeom prst="rect">
              <a:avLst/>
            </a:prstGeom>
            <a:noFill/>
          </p:spPr>
          <p:txBody>
            <a:bodyPr wrap="square" rtlCol="0">
              <a:spAutoFit/>
            </a:bodyPr>
            <a:lstStyle/>
            <a:p>
              <a:r>
                <a:rPr lang="en-US" sz="1600" dirty="0">
                  <a:cs typeface="Calibri" panose="020F0502020204030204" pitchFamily="34" charset="0"/>
                </a:rPr>
                <a:t>Scientific discovery</a:t>
              </a:r>
            </a:p>
          </p:txBody>
        </p:sp>
      </p:grpSp>
      <p:grpSp>
        <p:nvGrpSpPr>
          <p:cNvPr id="6" name="Group 5">
            <a:extLst>
              <a:ext uri="{FF2B5EF4-FFF2-40B4-BE49-F238E27FC236}">
                <a16:creationId xmlns:a16="http://schemas.microsoft.com/office/drawing/2014/main" id="{4C9B0CA3-4E06-E0A8-8C32-D2D9FF8D5D81}"/>
              </a:ext>
            </a:extLst>
          </p:cNvPr>
          <p:cNvGrpSpPr>
            <a:grpSpLocks noChangeAspect="1"/>
          </p:cNvGrpSpPr>
          <p:nvPr/>
        </p:nvGrpSpPr>
        <p:grpSpPr>
          <a:xfrm>
            <a:off x="10518083" y="1121229"/>
            <a:ext cx="1275864" cy="1097280"/>
            <a:chOff x="7398366" y="1701173"/>
            <a:chExt cx="1382186" cy="1380143"/>
          </a:xfrm>
        </p:grpSpPr>
        <p:pic>
          <p:nvPicPr>
            <p:cNvPr id="17" name="Picture 16">
              <a:extLst>
                <a:ext uri="{FF2B5EF4-FFF2-40B4-BE49-F238E27FC236}">
                  <a16:creationId xmlns:a16="http://schemas.microsoft.com/office/drawing/2014/main" id="{61F503B0-737E-426E-232A-EFF03B708E85}"/>
                </a:ext>
              </a:extLst>
            </p:cNvPr>
            <p:cNvPicPr>
              <a:picLocks noChangeAspect="1"/>
            </p:cNvPicPr>
            <p:nvPr/>
          </p:nvPicPr>
          <p:blipFill>
            <a:blip r:embed="rId7"/>
            <a:stretch>
              <a:fillRect/>
            </a:stretch>
          </p:blipFill>
          <p:spPr>
            <a:xfrm>
              <a:off x="7466100" y="1701173"/>
              <a:ext cx="1009889" cy="1009888"/>
            </a:xfrm>
            <a:prstGeom prst="rect">
              <a:avLst/>
            </a:prstGeom>
          </p:spPr>
        </p:pic>
        <p:sp>
          <p:nvSpPr>
            <p:cNvPr id="19" name="TextBox 18">
              <a:extLst>
                <a:ext uri="{FF2B5EF4-FFF2-40B4-BE49-F238E27FC236}">
                  <a16:creationId xmlns:a16="http://schemas.microsoft.com/office/drawing/2014/main" id="{1C3A64EF-5B25-184F-D2A1-B7F4A4DCA348}"/>
                </a:ext>
              </a:extLst>
            </p:cNvPr>
            <p:cNvSpPr txBox="1"/>
            <p:nvPr/>
          </p:nvSpPr>
          <p:spPr>
            <a:xfrm>
              <a:off x="7398366" y="2711984"/>
              <a:ext cx="1382186" cy="369332"/>
            </a:xfrm>
            <a:prstGeom prst="rect">
              <a:avLst/>
            </a:prstGeom>
            <a:noFill/>
          </p:spPr>
          <p:txBody>
            <a:bodyPr wrap="square" rtlCol="0">
              <a:spAutoFit/>
            </a:bodyPr>
            <a:lstStyle/>
            <a:p>
              <a:r>
                <a:rPr lang="en-US" dirty="0">
                  <a:cs typeface="Calibri" panose="020F0502020204030204" pitchFamily="34" charset="0"/>
                </a:rPr>
                <a:t>Healthcare</a:t>
              </a:r>
            </a:p>
          </p:txBody>
        </p:sp>
      </p:grpSp>
      <p:sp>
        <p:nvSpPr>
          <p:cNvPr id="4" name="Slide Number Placeholder 3">
            <a:extLst>
              <a:ext uri="{FF2B5EF4-FFF2-40B4-BE49-F238E27FC236}">
                <a16:creationId xmlns:a16="http://schemas.microsoft.com/office/drawing/2014/main" id="{C5252089-117C-75F6-A3EB-53C677229C8B}"/>
              </a:ext>
            </a:extLst>
          </p:cNvPr>
          <p:cNvSpPr>
            <a:spLocks noGrp="1"/>
          </p:cNvSpPr>
          <p:nvPr>
            <p:ph type="sldNum" sz="quarter" idx="11"/>
          </p:nvPr>
        </p:nvSpPr>
        <p:spPr/>
        <p:txBody>
          <a:bodyPr/>
          <a:lstStyle/>
          <a:p>
            <a:fld id="{BDF588C3-71D6-5D45-B118-1C664482E1C2}" type="slidenum">
              <a:rPr lang="en-US" smtClean="0"/>
              <a:t>3</a:t>
            </a:fld>
            <a:endParaRPr lang="en-US"/>
          </a:p>
        </p:txBody>
      </p:sp>
      <p:sp>
        <p:nvSpPr>
          <p:cNvPr id="23" name="TextBox 22">
            <a:extLst>
              <a:ext uri="{FF2B5EF4-FFF2-40B4-BE49-F238E27FC236}">
                <a16:creationId xmlns:a16="http://schemas.microsoft.com/office/drawing/2014/main" id="{45A16767-E251-4E66-DB9B-BF36368E8D6E}"/>
              </a:ext>
            </a:extLst>
          </p:cNvPr>
          <p:cNvSpPr txBox="1"/>
          <p:nvPr/>
        </p:nvSpPr>
        <p:spPr>
          <a:xfrm>
            <a:off x="1141375" y="2202783"/>
            <a:ext cx="6592006" cy="1508105"/>
          </a:xfrm>
          <a:prstGeom prst="rect">
            <a:avLst/>
          </a:prstGeom>
          <a:solidFill>
            <a:schemeClr val="bg1">
              <a:lumMod val="95000"/>
            </a:schemeClr>
          </a:solidFill>
          <a:ln>
            <a:solidFill>
              <a:schemeClr val="accent1"/>
            </a:solidFill>
          </a:ln>
        </p:spPr>
        <p:txBody>
          <a:bodyPr wrap="square">
            <a:spAutoFit/>
          </a:bodyPr>
          <a:lstStyle/>
          <a:p>
            <a:pPr marL="342900" lvl="0" indent="-342900" fontAlgn="base">
              <a:spcBef>
                <a:spcPct val="20000"/>
              </a:spcBef>
              <a:spcAft>
                <a:spcPct val="0"/>
              </a:spcAft>
              <a:buClr>
                <a:srgbClr val="E7E6E6">
                  <a:lumMod val="25000"/>
                </a:srgbClr>
              </a:buClr>
              <a:buSzPct val="75000"/>
              <a:buFont typeface="Wingdings" charset="2"/>
              <a:buChar char="n"/>
            </a:pPr>
            <a:r>
              <a:rPr lang="en-US" sz="2400" kern="0" dirty="0">
                <a:solidFill>
                  <a:srgbClr val="000000"/>
                </a:solidFill>
                <a:ea typeface="Calibri" panose="020F0502020204030204" pitchFamily="34" charset="0"/>
                <a:cs typeface="Calibri" panose="020F0502020204030204" pitchFamily="34" charset="0"/>
              </a:rPr>
              <a:t>No more general-purpose data</a:t>
            </a:r>
          </a:p>
          <a:p>
            <a:pPr marL="742950" lvl="1" indent="-285750" fontAlgn="base">
              <a:spcBef>
                <a:spcPct val="20000"/>
              </a:spcBef>
              <a:spcAft>
                <a:spcPct val="0"/>
              </a:spcAft>
              <a:buClr>
                <a:srgbClr val="E7E6E6">
                  <a:lumMod val="25000"/>
                </a:srgbClr>
              </a:buClr>
              <a:buSzPct val="80000"/>
              <a:buFont typeface="Wingdings" charset="2"/>
              <a:buChar char="¨"/>
            </a:pPr>
            <a:r>
              <a:rPr lang="en-US" sz="2000" kern="0" dirty="0">
                <a:solidFill>
                  <a:srgbClr val="3366CC"/>
                </a:solidFill>
                <a:ea typeface="Calibri" panose="020F0502020204030204" pitchFamily="34" charset="0"/>
                <a:cs typeface="Calibri" panose="020F0502020204030204" pitchFamily="34" charset="0"/>
              </a:rPr>
              <a:t>The remaining data is owned by corporations, medical centers, people,…</a:t>
            </a:r>
          </a:p>
          <a:p>
            <a:pPr marL="742950" lvl="1" indent="-285750" fontAlgn="base">
              <a:spcBef>
                <a:spcPct val="20000"/>
              </a:spcBef>
              <a:spcAft>
                <a:spcPct val="0"/>
              </a:spcAft>
              <a:buClr>
                <a:srgbClr val="E7E6E6">
                  <a:lumMod val="25000"/>
                </a:srgbClr>
              </a:buClr>
              <a:buSzPct val="80000"/>
              <a:buFont typeface="Wingdings" charset="2"/>
              <a:buChar char="¨"/>
            </a:pPr>
            <a:r>
              <a:rPr lang="en-US" sz="2000" kern="0" dirty="0">
                <a:solidFill>
                  <a:srgbClr val="3366CC"/>
                </a:solidFill>
                <a:ea typeface="Calibri" panose="020F0502020204030204" pitchFamily="34" charset="0"/>
                <a:cs typeface="Calibri" panose="020F0502020204030204" pitchFamily="34" charset="0"/>
              </a:rPr>
              <a:t>It will stay </a:t>
            </a:r>
            <a:r>
              <a:rPr lang="en-US" sz="2000" b="1" kern="0" dirty="0">
                <a:solidFill>
                  <a:srgbClr val="3366CC"/>
                </a:solidFill>
                <a:ea typeface="Calibri" panose="020F0502020204030204" pitchFamily="34" charset="0"/>
                <a:cs typeface="Calibri" panose="020F0502020204030204" pitchFamily="34" charset="0"/>
              </a:rPr>
              <a:t>external </a:t>
            </a:r>
            <a:r>
              <a:rPr lang="en-US" sz="2000" kern="0" dirty="0">
                <a:solidFill>
                  <a:srgbClr val="3366CC"/>
                </a:solidFill>
                <a:ea typeface="Calibri" panose="020F0502020204030204" pitchFamily="34" charset="0"/>
                <a:cs typeface="Calibri" panose="020F0502020204030204" pitchFamily="34" charset="0"/>
              </a:rPr>
              <a:t>to the models </a:t>
            </a:r>
          </a:p>
        </p:txBody>
      </p:sp>
      <p:sp>
        <p:nvSpPr>
          <p:cNvPr id="21" name="Speech Bubble: Rectangle 20">
            <a:extLst>
              <a:ext uri="{FF2B5EF4-FFF2-40B4-BE49-F238E27FC236}">
                <a16:creationId xmlns:a16="http://schemas.microsoft.com/office/drawing/2014/main" id="{6BF733D7-928E-6375-EB5E-FDC38714CB06}"/>
              </a:ext>
            </a:extLst>
          </p:cNvPr>
          <p:cNvSpPr/>
          <p:nvPr/>
        </p:nvSpPr>
        <p:spPr>
          <a:xfrm>
            <a:off x="7999951" y="5377316"/>
            <a:ext cx="3896697" cy="1373001"/>
          </a:xfrm>
          <a:prstGeom prst="wedgeRectCallout">
            <a:avLst>
              <a:gd name="adj1" fmla="val -82391"/>
              <a:gd name="adj2" fmla="val -38572"/>
            </a:avLst>
          </a:prstGeom>
          <a:solidFill>
            <a:schemeClr val="bg1">
              <a:lumMod val="95000"/>
            </a:schemeClr>
          </a:solidFill>
          <a:ln w="1270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6262">
              <a:spcBef>
                <a:spcPts val="533"/>
              </a:spcBef>
              <a:spcAft>
                <a:spcPts val="0"/>
              </a:spcAft>
              <a:buClr>
                <a:srgbClr val="FF0000"/>
              </a:buClr>
              <a:buSzPct val="90000"/>
            </a:pPr>
            <a:r>
              <a:rPr lang="en-US" b="1" dirty="0">
                <a:solidFill>
                  <a:schemeClr val="tx1"/>
                </a:solidFill>
                <a:cs typeface="Calibri" panose="020F0502020204030204" pitchFamily="34" charset="0"/>
              </a:rPr>
              <a:t>Many Reasons: </a:t>
            </a:r>
          </a:p>
          <a:p>
            <a:pPr marL="186262">
              <a:spcBef>
                <a:spcPts val="533"/>
              </a:spcBef>
              <a:spcAft>
                <a:spcPts val="0"/>
              </a:spcAft>
              <a:buClr>
                <a:srgbClr val="FF0000"/>
              </a:buClr>
              <a:buSzPct val="90000"/>
            </a:pPr>
            <a:r>
              <a:rPr lang="en-US" dirty="0">
                <a:solidFill>
                  <a:schemeClr val="tx1"/>
                </a:solidFill>
                <a:cs typeface="Calibri" panose="020F0502020204030204" pitchFamily="34" charset="0"/>
              </a:rPr>
              <a:t>Information Retrieval, Understanding Information Needs, Understanding the stored data, Using data. </a:t>
            </a:r>
          </a:p>
        </p:txBody>
      </p:sp>
      <p:sp>
        <p:nvSpPr>
          <p:cNvPr id="22" name="Speech Bubble: Rectangle 21">
            <a:extLst>
              <a:ext uri="{FF2B5EF4-FFF2-40B4-BE49-F238E27FC236}">
                <a16:creationId xmlns:a16="http://schemas.microsoft.com/office/drawing/2014/main" id="{7B93B4D2-F31F-7B7D-FB68-B25F5B55DE4F}"/>
              </a:ext>
            </a:extLst>
          </p:cNvPr>
          <p:cNvSpPr/>
          <p:nvPr/>
        </p:nvSpPr>
        <p:spPr>
          <a:xfrm>
            <a:off x="8058263" y="3578119"/>
            <a:ext cx="3742697" cy="1648536"/>
          </a:xfrm>
          <a:prstGeom prst="wedgeRectCallout">
            <a:avLst>
              <a:gd name="adj1" fmla="val -65059"/>
              <a:gd name="adj2" fmla="val -8817"/>
            </a:avLst>
          </a:prstGeom>
          <a:solidFill>
            <a:schemeClr val="bg1">
              <a:lumMod val="85000"/>
            </a:schemeClr>
          </a:solidFill>
          <a:ln w="1270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6262">
              <a:spcBef>
                <a:spcPts val="533"/>
              </a:spcBef>
              <a:spcAft>
                <a:spcPts val="0"/>
              </a:spcAft>
              <a:buClr>
                <a:srgbClr val="FF0000"/>
              </a:buClr>
              <a:buSzPct val="90000"/>
            </a:pPr>
            <a:r>
              <a:rPr lang="en-US" dirty="0">
                <a:solidFill>
                  <a:schemeClr val="tx1"/>
                </a:solidFill>
                <a:cs typeface="Calibri" panose="020F0502020204030204" pitchFamily="34" charset="0"/>
              </a:rPr>
              <a:t>[Coding] Agents </a:t>
            </a:r>
          </a:p>
          <a:p>
            <a:pPr marL="186262">
              <a:spcBef>
                <a:spcPts val="533"/>
              </a:spcBef>
              <a:spcAft>
                <a:spcPts val="0"/>
              </a:spcAft>
              <a:buClr>
                <a:srgbClr val="FF0000"/>
              </a:buClr>
              <a:buSzPct val="90000"/>
            </a:pPr>
            <a:r>
              <a:rPr lang="en-US" dirty="0">
                <a:solidFill>
                  <a:schemeClr val="tx1"/>
                </a:solidFill>
                <a:cs typeface="Calibri" panose="020F0502020204030204" pitchFamily="34" charset="0"/>
              </a:rPr>
              <a:t>need access to </a:t>
            </a:r>
          </a:p>
          <a:p>
            <a:pPr marL="186262">
              <a:spcBef>
                <a:spcPts val="533"/>
              </a:spcBef>
              <a:spcAft>
                <a:spcPts val="0"/>
              </a:spcAft>
              <a:buClr>
                <a:srgbClr val="FF0000"/>
              </a:buClr>
              <a:buSzPct val="90000"/>
            </a:pPr>
            <a:r>
              <a:rPr lang="en-US" dirty="0">
                <a:solidFill>
                  <a:schemeClr val="tx1"/>
                </a:solidFill>
                <a:cs typeface="Calibri" panose="020F0502020204030204" pitchFamily="34" charset="0"/>
              </a:rPr>
              <a:t>heterogenous knowledge sources</a:t>
            </a:r>
          </a:p>
        </p:txBody>
      </p:sp>
      <p:pic>
        <p:nvPicPr>
          <p:cNvPr id="26" name="Picture 25">
            <a:extLst>
              <a:ext uri="{FF2B5EF4-FFF2-40B4-BE49-F238E27FC236}">
                <a16:creationId xmlns:a16="http://schemas.microsoft.com/office/drawing/2014/main" id="{1E798817-584C-78D6-BDD0-95098F2C173A}"/>
              </a:ext>
            </a:extLst>
          </p:cNvPr>
          <p:cNvPicPr>
            <a:picLocks noChangeAspect="1"/>
          </p:cNvPicPr>
          <p:nvPr/>
        </p:nvPicPr>
        <p:blipFill>
          <a:blip r:embed="rId8"/>
          <a:stretch>
            <a:fillRect/>
          </a:stretch>
        </p:blipFill>
        <p:spPr>
          <a:xfrm>
            <a:off x="10129831" y="3663341"/>
            <a:ext cx="1301543" cy="901069"/>
          </a:xfrm>
          <a:prstGeom prst="rect">
            <a:avLst/>
          </a:prstGeom>
        </p:spPr>
      </p:pic>
      <p:sp>
        <p:nvSpPr>
          <p:cNvPr id="24" name="Arrow: Right 23">
            <a:extLst>
              <a:ext uri="{FF2B5EF4-FFF2-40B4-BE49-F238E27FC236}">
                <a16:creationId xmlns:a16="http://schemas.microsoft.com/office/drawing/2014/main" id="{A8BE7424-8536-7E6C-5456-820447082FDF}"/>
              </a:ext>
            </a:extLst>
          </p:cNvPr>
          <p:cNvSpPr/>
          <p:nvPr/>
        </p:nvSpPr>
        <p:spPr>
          <a:xfrm rot="869605">
            <a:off x="5889788" y="5126050"/>
            <a:ext cx="2039193" cy="623087"/>
          </a:xfrm>
          <a:prstGeom prst="rightArrow">
            <a:avLst/>
          </a:prstGeom>
          <a:solidFill>
            <a:srgbClr val="FF0000"/>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20000"/>
                    <a:lumOff val="80000"/>
                  </a:schemeClr>
                </a:solidFill>
                <a:latin typeface="+mj-lt"/>
                <a:ea typeface="Helvetica Neue" charset="0"/>
                <a:cs typeface="Helvetica Neue" charset="0"/>
              </a:rPr>
              <a:t>This Talk</a:t>
            </a:r>
          </a:p>
        </p:txBody>
      </p:sp>
    </p:spTree>
    <p:extLst>
      <p:ext uri="{BB962C8B-B14F-4D97-AF65-F5344CB8AC3E}">
        <p14:creationId xmlns:p14="http://schemas.microsoft.com/office/powerpoint/2010/main" val="731166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2"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552B8-8876-885B-9B41-4DE180BAA487}"/>
              </a:ext>
            </a:extLst>
          </p:cNvPr>
          <p:cNvSpPr>
            <a:spLocks noGrp="1"/>
          </p:cNvSpPr>
          <p:nvPr>
            <p:ph type="title"/>
          </p:nvPr>
        </p:nvSpPr>
        <p:spPr/>
        <p:txBody>
          <a:bodyPr/>
          <a:lstStyle/>
          <a:p>
            <a:r>
              <a:rPr lang="en-US" dirty="0"/>
              <a:t>And How About Coding Agents?</a:t>
            </a:r>
          </a:p>
        </p:txBody>
      </p:sp>
      <p:pic>
        <p:nvPicPr>
          <p:cNvPr id="8" name="Content Placeholder 7">
            <a:extLst>
              <a:ext uri="{FF2B5EF4-FFF2-40B4-BE49-F238E27FC236}">
                <a16:creationId xmlns:a16="http://schemas.microsoft.com/office/drawing/2014/main" id="{05EDAD06-C794-5777-2CDE-10A53551D458}"/>
              </a:ext>
            </a:extLst>
          </p:cNvPr>
          <p:cNvPicPr>
            <a:picLocks noGrp="1" noChangeAspect="1"/>
          </p:cNvPicPr>
          <p:nvPr>
            <p:ph idx="1"/>
          </p:nvPr>
        </p:nvPicPr>
        <p:blipFill>
          <a:blip r:embed="rId3"/>
          <a:stretch>
            <a:fillRect/>
          </a:stretch>
        </p:blipFill>
        <p:spPr bwMode="auto">
          <a:xfrm>
            <a:off x="783991" y="1523862"/>
            <a:ext cx="5239582" cy="500005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990B0051-4222-34B9-BCF3-38C7C9952F9E}"/>
              </a:ext>
            </a:extLst>
          </p:cNvPr>
          <p:cNvSpPr>
            <a:spLocks noGrp="1"/>
          </p:cNvSpPr>
          <p:nvPr>
            <p:ph type="sldNum" sz="quarter" idx="11"/>
          </p:nvPr>
        </p:nvSpPr>
        <p:spPr/>
        <p:txBody>
          <a:bodyPr/>
          <a:lstStyle/>
          <a:p>
            <a:fld id="{BDF588C3-71D6-5D45-B118-1C664482E1C2}" type="slidenum">
              <a:rPr lang="en-US" smtClean="0"/>
              <a:t>30</a:t>
            </a:fld>
            <a:endParaRPr lang="en-US"/>
          </a:p>
        </p:txBody>
      </p:sp>
      <p:sp>
        <p:nvSpPr>
          <p:cNvPr id="9" name="Speech Bubble: Rectangle 8">
            <a:extLst>
              <a:ext uri="{FF2B5EF4-FFF2-40B4-BE49-F238E27FC236}">
                <a16:creationId xmlns:a16="http://schemas.microsoft.com/office/drawing/2014/main" id="{329E46AF-DCDD-35E1-7BF3-E57C7286836E}"/>
              </a:ext>
            </a:extLst>
          </p:cNvPr>
          <p:cNvSpPr/>
          <p:nvPr/>
        </p:nvSpPr>
        <p:spPr>
          <a:xfrm>
            <a:off x="8397585" y="2576872"/>
            <a:ext cx="1788169" cy="614615"/>
          </a:xfrm>
          <a:prstGeom prst="wedgeRectCallout">
            <a:avLst>
              <a:gd name="adj1" fmla="val -176504"/>
              <a:gd name="adj2" fmla="val 213910"/>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Calibri" panose="020F0502020204030204" pitchFamily="34" charset="0"/>
                <a:cs typeface="Calibri" panose="020F0502020204030204" pitchFamily="34" charset="0"/>
              </a:rPr>
              <a:t>Which is bigger?</a:t>
            </a:r>
          </a:p>
        </p:txBody>
      </p:sp>
      <p:sp>
        <p:nvSpPr>
          <p:cNvPr id="10" name="Speech Bubble: Rectangle 9">
            <a:extLst>
              <a:ext uri="{FF2B5EF4-FFF2-40B4-BE49-F238E27FC236}">
                <a16:creationId xmlns:a16="http://schemas.microsoft.com/office/drawing/2014/main" id="{6BE70593-D344-0959-310E-555BBB8D38DF}"/>
              </a:ext>
            </a:extLst>
          </p:cNvPr>
          <p:cNvSpPr/>
          <p:nvPr/>
        </p:nvSpPr>
        <p:spPr>
          <a:xfrm>
            <a:off x="8397584" y="2584828"/>
            <a:ext cx="1788169" cy="614615"/>
          </a:xfrm>
          <a:prstGeom prst="wedgeRectCallout">
            <a:avLst>
              <a:gd name="adj1" fmla="val -173067"/>
              <a:gd name="adj2" fmla="val 27528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Calibri" panose="020F0502020204030204" pitchFamily="34" charset="0"/>
                <a:cs typeface="Calibri" panose="020F0502020204030204" pitchFamily="34" charset="0"/>
              </a:rPr>
              <a:t>Which is bigger?</a:t>
            </a:r>
          </a:p>
        </p:txBody>
      </p:sp>
      <p:sp>
        <p:nvSpPr>
          <p:cNvPr id="11" name="Speech Bubble: Rectangle 10">
            <a:extLst>
              <a:ext uri="{FF2B5EF4-FFF2-40B4-BE49-F238E27FC236}">
                <a16:creationId xmlns:a16="http://schemas.microsoft.com/office/drawing/2014/main" id="{7A17C0FE-D0C8-EBAE-6171-D118E113ACC1}"/>
              </a:ext>
            </a:extLst>
          </p:cNvPr>
          <p:cNvSpPr/>
          <p:nvPr/>
        </p:nvSpPr>
        <p:spPr>
          <a:xfrm>
            <a:off x="6430331" y="2584828"/>
            <a:ext cx="1788169" cy="614615"/>
          </a:xfrm>
          <a:prstGeom prst="wedgeRectCallout">
            <a:avLst>
              <a:gd name="adj1" fmla="val -64112"/>
              <a:gd name="adj2" fmla="val -96511"/>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Calibri" panose="020F0502020204030204" pitchFamily="34" charset="0"/>
                <a:cs typeface="Calibri" panose="020F0502020204030204" pitchFamily="34" charset="0"/>
              </a:rPr>
              <a:t>Anyone missing?</a:t>
            </a:r>
          </a:p>
        </p:txBody>
      </p:sp>
      <p:sp>
        <p:nvSpPr>
          <p:cNvPr id="12" name="Speech Bubble: Rectangle 11">
            <a:extLst>
              <a:ext uri="{FF2B5EF4-FFF2-40B4-BE49-F238E27FC236}">
                <a16:creationId xmlns:a16="http://schemas.microsoft.com/office/drawing/2014/main" id="{1696D02C-9A9A-BF68-2645-C8555DC5CC59}"/>
              </a:ext>
            </a:extLst>
          </p:cNvPr>
          <p:cNvSpPr/>
          <p:nvPr/>
        </p:nvSpPr>
        <p:spPr>
          <a:xfrm>
            <a:off x="8625258" y="3868725"/>
            <a:ext cx="1788169" cy="614615"/>
          </a:xfrm>
          <a:prstGeom prst="wedgeRectCallout">
            <a:avLst>
              <a:gd name="adj1" fmla="val -189849"/>
              <a:gd name="adj2" fmla="val 3267"/>
            </a:avLst>
          </a:prstGeom>
          <a:solidFill>
            <a:schemeClr val="bg1">
              <a:lumMod val="8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Calibri" panose="020F0502020204030204" pitchFamily="34" charset="0"/>
                <a:cs typeface="Calibri" panose="020F0502020204030204" pitchFamily="34" charset="0"/>
              </a:rPr>
              <a:t>Which is bigger?</a:t>
            </a:r>
          </a:p>
        </p:txBody>
      </p:sp>
      <p:sp>
        <p:nvSpPr>
          <p:cNvPr id="13" name="Speech Bubble: Rectangle 12">
            <a:extLst>
              <a:ext uri="{FF2B5EF4-FFF2-40B4-BE49-F238E27FC236}">
                <a16:creationId xmlns:a16="http://schemas.microsoft.com/office/drawing/2014/main" id="{9F071D70-81DF-DE34-65AA-905421B637ED}"/>
              </a:ext>
            </a:extLst>
          </p:cNvPr>
          <p:cNvSpPr/>
          <p:nvPr/>
        </p:nvSpPr>
        <p:spPr>
          <a:xfrm>
            <a:off x="8549631" y="3868726"/>
            <a:ext cx="1939424" cy="614615"/>
          </a:xfrm>
          <a:prstGeom prst="wedgeRectCallout">
            <a:avLst>
              <a:gd name="adj1" fmla="val -177202"/>
              <a:gd name="adj2" fmla="val 109819"/>
            </a:avLst>
          </a:prstGeom>
          <a:solidFill>
            <a:schemeClr val="bg1">
              <a:lumMod val="8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Calibri" panose="020F0502020204030204" pitchFamily="34" charset="0"/>
                <a:cs typeface="Calibri" panose="020F0502020204030204" pitchFamily="34" charset="0"/>
              </a:rPr>
              <a:t>Identical Income?</a:t>
            </a:r>
          </a:p>
        </p:txBody>
      </p:sp>
      <p:sp>
        <p:nvSpPr>
          <p:cNvPr id="14" name="Content Placeholder 2">
            <a:extLst>
              <a:ext uri="{FF2B5EF4-FFF2-40B4-BE49-F238E27FC236}">
                <a16:creationId xmlns:a16="http://schemas.microsoft.com/office/drawing/2014/main" id="{A9468DD6-2720-BBD8-1EB4-4ABF3A3FEDD9}"/>
              </a:ext>
            </a:extLst>
          </p:cNvPr>
          <p:cNvSpPr txBox="1">
            <a:spLocks/>
          </p:cNvSpPr>
          <p:nvPr/>
        </p:nvSpPr>
        <p:spPr bwMode="auto">
          <a:xfrm>
            <a:off x="6168429" y="5040766"/>
            <a:ext cx="5860508" cy="1362128"/>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b="1" kern="0" dirty="0"/>
              <a:t>Coding Agents are doing things faster than we can</a:t>
            </a:r>
          </a:p>
          <a:p>
            <a:r>
              <a:rPr lang="en-US" sz="2000" b="1" kern="0" dirty="0"/>
              <a:t>But they are prone to errors &amp; high cost</a:t>
            </a:r>
          </a:p>
          <a:p>
            <a:pPr lvl="1"/>
            <a:r>
              <a:rPr lang="en-US" sz="1800" kern="0" dirty="0"/>
              <a:t>From </a:t>
            </a:r>
            <a:r>
              <a:rPr lang="en-US" sz="1800" b="1" kern="0" dirty="0"/>
              <a:t>safety</a:t>
            </a:r>
            <a:r>
              <a:rPr lang="en-US" sz="1800" kern="0" dirty="0"/>
              <a:t> to </a:t>
            </a:r>
            <a:r>
              <a:rPr lang="en-US" sz="1800" b="1" kern="0" dirty="0"/>
              <a:t>mistakes</a:t>
            </a:r>
            <a:r>
              <a:rPr lang="en-US" sz="1800" kern="0" dirty="0"/>
              <a:t> – especially when the tasks involve knowledge retrieval and use</a:t>
            </a:r>
          </a:p>
        </p:txBody>
      </p:sp>
      <p:pic>
        <p:nvPicPr>
          <p:cNvPr id="16" name="Picture 15">
            <a:extLst>
              <a:ext uri="{FF2B5EF4-FFF2-40B4-BE49-F238E27FC236}">
                <a16:creationId xmlns:a16="http://schemas.microsoft.com/office/drawing/2014/main" id="{A892E8C0-ECDA-D7F2-7856-8D8298EDB389}"/>
              </a:ext>
            </a:extLst>
          </p:cNvPr>
          <p:cNvPicPr>
            <a:picLocks noChangeAspect="1"/>
          </p:cNvPicPr>
          <p:nvPr/>
        </p:nvPicPr>
        <p:blipFill>
          <a:blip r:embed="rId4"/>
          <a:stretch>
            <a:fillRect/>
          </a:stretch>
        </p:blipFill>
        <p:spPr>
          <a:xfrm>
            <a:off x="703425" y="879462"/>
            <a:ext cx="5400714" cy="581029"/>
          </a:xfrm>
          <a:prstGeom prst="rect">
            <a:avLst/>
          </a:prstGeom>
          <a:ln w="28575">
            <a:solidFill>
              <a:srgbClr val="C00000"/>
            </a:solidFill>
          </a:ln>
        </p:spPr>
      </p:pic>
      <p:sp>
        <p:nvSpPr>
          <p:cNvPr id="3" name="Content Placeholder 2">
            <a:extLst>
              <a:ext uri="{FF2B5EF4-FFF2-40B4-BE49-F238E27FC236}">
                <a16:creationId xmlns:a16="http://schemas.microsoft.com/office/drawing/2014/main" id="{8C34F719-A740-E21C-87E1-5A066EE37CE6}"/>
              </a:ext>
            </a:extLst>
          </p:cNvPr>
          <p:cNvSpPr txBox="1">
            <a:spLocks/>
          </p:cNvSpPr>
          <p:nvPr/>
        </p:nvSpPr>
        <p:spPr bwMode="auto">
          <a:xfrm>
            <a:off x="6217465" y="899465"/>
            <a:ext cx="5860508" cy="1362128"/>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One key difficulty is </a:t>
            </a:r>
            <a:r>
              <a:rPr lang="en-US" sz="2000" b="1" kern="0" dirty="0"/>
              <a:t>planning: </a:t>
            </a:r>
            <a:r>
              <a:rPr lang="en-US" sz="2000" kern="0" dirty="0"/>
              <a:t>some plans are easier to execute than others.</a:t>
            </a:r>
          </a:p>
          <a:p>
            <a:pPr lvl="1"/>
            <a:r>
              <a:rPr lang="en-US" sz="1600" kern="0" dirty="0"/>
              <a:t>Should we start with a list of tournaments or players?</a:t>
            </a:r>
          </a:p>
          <a:p>
            <a:r>
              <a:rPr lang="en-US" sz="2000" kern="0" dirty="0"/>
              <a:t>Depends on understanding the data in the domain </a:t>
            </a:r>
            <a:endParaRPr lang="en-US" sz="1800" kern="0" dirty="0"/>
          </a:p>
        </p:txBody>
      </p:sp>
    </p:spTree>
    <p:extLst>
      <p:ext uri="{BB962C8B-B14F-4D97-AF65-F5344CB8AC3E}">
        <p14:creationId xmlns:p14="http://schemas.microsoft.com/office/powerpoint/2010/main" val="9176352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1BE50-2680-EF38-357E-A4AB7FDAD727}"/>
            </a:ext>
          </a:extLst>
        </p:cNvPr>
        <p:cNvGrpSpPr/>
        <p:nvPr/>
      </p:nvGrpSpPr>
      <p:grpSpPr>
        <a:xfrm>
          <a:off x="0" y="0"/>
          <a:ext cx="0" cy="0"/>
          <a:chOff x="0" y="0"/>
          <a:chExt cx="0" cy="0"/>
        </a:xfrm>
      </p:grpSpPr>
      <p:pic>
        <p:nvPicPr>
          <p:cNvPr id="5" name="Google Shape;119;p25" title="Screenshot 2025-04-15 at 1.01.09 PM.png">
            <a:extLst>
              <a:ext uri="{FF2B5EF4-FFF2-40B4-BE49-F238E27FC236}">
                <a16:creationId xmlns:a16="http://schemas.microsoft.com/office/drawing/2014/main" id="{65CDA3CA-BF64-A65C-9D4A-F44D5A9851F4}"/>
              </a:ext>
            </a:extLst>
          </p:cNvPr>
          <p:cNvPicPr preferRelativeResize="0"/>
          <p:nvPr/>
        </p:nvPicPr>
        <p:blipFill>
          <a:blip r:embed="rId2">
            <a:alphaModFix/>
          </a:blip>
          <a:stretch>
            <a:fillRect/>
          </a:stretch>
        </p:blipFill>
        <p:spPr>
          <a:xfrm>
            <a:off x="223808" y="922333"/>
            <a:ext cx="3607474" cy="4308901"/>
          </a:xfrm>
          <a:prstGeom prst="rect">
            <a:avLst/>
          </a:prstGeom>
          <a:noFill/>
          <a:ln w="28575">
            <a:solidFill>
              <a:schemeClr val="accent1"/>
            </a:solidFill>
          </a:ln>
        </p:spPr>
      </p:pic>
      <p:pic>
        <p:nvPicPr>
          <p:cNvPr id="6" name="Google Shape;129;p26" title="Screenshot 2025-04-14 at 3.02.33 PM.png">
            <a:extLst>
              <a:ext uri="{FF2B5EF4-FFF2-40B4-BE49-F238E27FC236}">
                <a16:creationId xmlns:a16="http://schemas.microsoft.com/office/drawing/2014/main" id="{25BDE93D-71D8-099D-80D4-DD2DDA46828A}"/>
              </a:ext>
            </a:extLst>
          </p:cNvPr>
          <p:cNvPicPr preferRelativeResize="0"/>
          <p:nvPr/>
        </p:nvPicPr>
        <p:blipFill>
          <a:blip r:embed="rId3">
            <a:alphaModFix/>
          </a:blip>
          <a:stretch>
            <a:fillRect/>
          </a:stretch>
        </p:blipFill>
        <p:spPr>
          <a:xfrm>
            <a:off x="4027872" y="922333"/>
            <a:ext cx="3817873" cy="2746874"/>
          </a:xfrm>
          <a:prstGeom prst="rect">
            <a:avLst/>
          </a:prstGeom>
          <a:noFill/>
          <a:ln w="28575">
            <a:solidFill>
              <a:schemeClr val="accent1"/>
            </a:solidFill>
          </a:ln>
        </p:spPr>
      </p:pic>
      <p:sp>
        <p:nvSpPr>
          <p:cNvPr id="2" name="Title 1">
            <a:extLst>
              <a:ext uri="{FF2B5EF4-FFF2-40B4-BE49-F238E27FC236}">
                <a16:creationId xmlns:a16="http://schemas.microsoft.com/office/drawing/2014/main" id="{215AB879-AEBD-6FB1-902F-31E97A33CF36}"/>
              </a:ext>
            </a:extLst>
          </p:cNvPr>
          <p:cNvSpPr>
            <a:spLocks noGrp="1"/>
          </p:cNvSpPr>
          <p:nvPr>
            <p:ph type="title"/>
          </p:nvPr>
        </p:nvSpPr>
        <p:spPr/>
        <p:txBody>
          <a:bodyPr/>
          <a:lstStyle/>
          <a:p>
            <a:r>
              <a:rPr lang="en-US" sz="3600" dirty="0"/>
              <a:t>Conflicts, Perspectives, and Mis-/Disinformation</a:t>
            </a:r>
          </a:p>
        </p:txBody>
      </p:sp>
      <p:sp>
        <p:nvSpPr>
          <p:cNvPr id="4" name="Slide Number Placeholder 3">
            <a:extLst>
              <a:ext uri="{FF2B5EF4-FFF2-40B4-BE49-F238E27FC236}">
                <a16:creationId xmlns:a16="http://schemas.microsoft.com/office/drawing/2014/main" id="{CE6DD1FD-9637-FBC4-BCFB-571388C8BAFD}"/>
              </a:ext>
            </a:extLst>
          </p:cNvPr>
          <p:cNvSpPr>
            <a:spLocks noGrp="1"/>
          </p:cNvSpPr>
          <p:nvPr>
            <p:ph type="sldNum" sz="quarter" idx="11"/>
          </p:nvPr>
        </p:nvSpPr>
        <p:spPr/>
        <p:txBody>
          <a:bodyPr/>
          <a:lstStyle/>
          <a:p>
            <a:fld id="{BDF588C3-71D6-5D45-B118-1C664482E1C2}" type="slidenum">
              <a:rPr lang="en-US" smtClean="0"/>
              <a:t>31</a:t>
            </a:fld>
            <a:endParaRPr lang="en-US"/>
          </a:p>
        </p:txBody>
      </p:sp>
      <p:sp>
        <p:nvSpPr>
          <p:cNvPr id="8" name="TextBox 7">
            <a:extLst>
              <a:ext uri="{FF2B5EF4-FFF2-40B4-BE49-F238E27FC236}">
                <a16:creationId xmlns:a16="http://schemas.microsoft.com/office/drawing/2014/main" id="{635FD838-6243-9AA3-5ADF-6990501B9CBC}"/>
              </a:ext>
            </a:extLst>
          </p:cNvPr>
          <p:cNvSpPr txBox="1"/>
          <p:nvPr/>
        </p:nvSpPr>
        <p:spPr>
          <a:xfrm>
            <a:off x="223808" y="5444383"/>
            <a:ext cx="3607474" cy="584775"/>
          </a:xfrm>
          <a:prstGeom prst="rect">
            <a:avLst/>
          </a:prstGeom>
          <a:solidFill>
            <a:schemeClr val="bg1">
              <a:lumMod val="95000"/>
            </a:schemeClr>
          </a:solidFill>
          <a:ln>
            <a:solidFill>
              <a:schemeClr val="accent1"/>
            </a:solidFill>
          </a:ln>
        </p:spPr>
        <p:txBody>
          <a:bodyPr wrap="square">
            <a:spAutoFit/>
          </a:bodyPr>
          <a:lstStyle/>
          <a:p>
            <a:r>
              <a:rPr lang="en-US" sz="1600" b="1" dirty="0"/>
              <a:t>Conflicts in Texts: Data, Implications and Challenges</a:t>
            </a:r>
            <a:r>
              <a:rPr lang="en-US" sz="1600" dirty="0"/>
              <a:t>, Liu &amp; Roth, EMNLP 2025</a:t>
            </a:r>
          </a:p>
        </p:txBody>
      </p:sp>
      <p:pic>
        <p:nvPicPr>
          <p:cNvPr id="9" name="Google Shape;206;p35" title="Screenshot 2025-04-17 at 4.35.26 AM.png">
            <a:extLst>
              <a:ext uri="{FF2B5EF4-FFF2-40B4-BE49-F238E27FC236}">
                <a16:creationId xmlns:a16="http://schemas.microsoft.com/office/drawing/2014/main" id="{F6E16145-BC86-2768-A6E1-6E2CE9869CA7}"/>
              </a:ext>
            </a:extLst>
          </p:cNvPr>
          <p:cNvPicPr preferRelativeResize="0"/>
          <p:nvPr/>
        </p:nvPicPr>
        <p:blipFill>
          <a:blip r:embed="rId4">
            <a:alphaModFix/>
          </a:blip>
          <a:stretch>
            <a:fillRect/>
          </a:stretch>
        </p:blipFill>
        <p:spPr>
          <a:xfrm>
            <a:off x="8042336" y="922333"/>
            <a:ext cx="3949676" cy="3743078"/>
          </a:xfrm>
          <a:prstGeom prst="rect">
            <a:avLst/>
          </a:prstGeom>
          <a:noFill/>
          <a:ln w="28575">
            <a:solidFill>
              <a:schemeClr val="accent1"/>
            </a:solidFill>
          </a:ln>
        </p:spPr>
      </p:pic>
      <p:sp>
        <p:nvSpPr>
          <p:cNvPr id="10" name="Google Shape;204;p35">
            <a:extLst>
              <a:ext uri="{FF2B5EF4-FFF2-40B4-BE49-F238E27FC236}">
                <a16:creationId xmlns:a16="http://schemas.microsoft.com/office/drawing/2014/main" id="{5D454A44-D5D4-7B6A-78EB-6A737A3E4EDD}"/>
              </a:ext>
            </a:extLst>
          </p:cNvPr>
          <p:cNvSpPr txBox="1"/>
          <p:nvPr/>
        </p:nvSpPr>
        <p:spPr>
          <a:xfrm>
            <a:off x="8146278" y="4734627"/>
            <a:ext cx="3741791" cy="884821"/>
          </a:xfrm>
          <a:prstGeom prst="rect">
            <a:avLst/>
          </a:prstGeom>
          <a:solidFill>
            <a:schemeClr val="bg1">
              <a:lumMod val="95000"/>
            </a:schemeClr>
          </a:solidFill>
          <a:ln>
            <a:solidFill>
              <a:schemeClr val="accent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latin typeface="Calibri"/>
                <a:ea typeface="Calibri"/>
                <a:cs typeface="Calibri"/>
                <a:sym typeface="Calibri"/>
              </a:rPr>
              <a:t>Sihao Chen, et al. </a:t>
            </a:r>
            <a:r>
              <a:rPr lang="en" sz="1600" b="1" dirty="0">
                <a:solidFill>
                  <a:schemeClr val="dk1"/>
                </a:solidFill>
                <a:latin typeface="Calibri"/>
                <a:ea typeface="Calibri"/>
                <a:cs typeface="Calibri"/>
                <a:sym typeface="Calibri"/>
              </a:rPr>
              <a:t>Seeing things from a different angle: discovering diverse perspectives about claims</a:t>
            </a:r>
            <a:r>
              <a:rPr lang="en" sz="1600" dirty="0">
                <a:solidFill>
                  <a:schemeClr val="dk1"/>
                </a:solidFill>
                <a:latin typeface="Calibri"/>
                <a:ea typeface="Calibri"/>
                <a:cs typeface="Calibri"/>
                <a:sym typeface="Calibri"/>
              </a:rPr>
              <a:t>. NAACL 2019.</a:t>
            </a:r>
            <a:endParaRPr sz="1600" dirty="0">
              <a:solidFill>
                <a:schemeClr val="dk1"/>
              </a:solidFill>
              <a:latin typeface="Calibri"/>
              <a:ea typeface="Calibri"/>
              <a:cs typeface="Calibri"/>
              <a:sym typeface="Calibri"/>
            </a:endParaRPr>
          </a:p>
        </p:txBody>
      </p:sp>
      <p:pic>
        <p:nvPicPr>
          <p:cNvPr id="11" name="Google Shape;163;p30" title="google_results.png">
            <a:extLst>
              <a:ext uri="{FF2B5EF4-FFF2-40B4-BE49-F238E27FC236}">
                <a16:creationId xmlns:a16="http://schemas.microsoft.com/office/drawing/2014/main" id="{DED6855C-1E49-D6CD-D878-761F01AA3691}"/>
              </a:ext>
            </a:extLst>
          </p:cNvPr>
          <p:cNvPicPr preferRelativeResize="0"/>
          <p:nvPr/>
        </p:nvPicPr>
        <p:blipFill>
          <a:blip r:embed="rId5">
            <a:alphaModFix/>
          </a:blip>
          <a:stretch>
            <a:fillRect/>
          </a:stretch>
        </p:blipFill>
        <p:spPr>
          <a:xfrm>
            <a:off x="4065912" y="4332689"/>
            <a:ext cx="3741791" cy="2160699"/>
          </a:xfrm>
          <a:prstGeom prst="rect">
            <a:avLst/>
          </a:prstGeom>
          <a:noFill/>
          <a:ln w="28575">
            <a:solidFill>
              <a:schemeClr val="accent1"/>
            </a:solidFill>
          </a:ln>
        </p:spPr>
      </p:pic>
      <p:sp>
        <p:nvSpPr>
          <p:cNvPr id="12" name="Google Shape;165;p30">
            <a:extLst>
              <a:ext uri="{FF2B5EF4-FFF2-40B4-BE49-F238E27FC236}">
                <a16:creationId xmlns:a16="http://schemas.microsoft.com/office/drawing/2014/main" id="{EB831713-5FB6-699B-9AE4-78EC617B7153}"/>
              </a:ext>
            </a:extLst>
          </p:cNvPr>
          <p:cNvSpPr txBox="1"/>
          <p:nvPr/>
        </p:nvSpPr>
        <p:spPr>
          <a:xfrm>
            <a:off x="7898593" y="5844661"/>
            <a:ext cx="4237159" cy="688693"/>
          </a:xfrm>
          <a:prstGeom prst="rect">
            <a:avLst/>
          </a:prstGeom>
          <a:solidFill>
            <a:schemeClr val="bg1">
              <a:lumMod val="95000"/>
            </a:schemeClr>
          </a:solidFill>
          <a:ln>
            <a:solidFill>
              <a:schemeClr val="accent1"/>
            </a:solid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latin typeface="Calibri"/>
                <a:ea typeface="Calibri"/>
                <a:cs typeface="Calibri"/>
                <a:sym typeface="Calibri"/>
              </a:rPr>
              <a:t>Siyi Liu et al., </a:t>
            </a:r>
            <a:r>
              <a:rPr lang="en" sz="1600" b="1" dirty="0">
                <a:solidFill>
                  <a:schemeClr val="dk1"/>
                </a:solidFill>
                <a:latin typeface="Calibri"/>
                <a:ea typeface="Calibri"/>
                <a:cs typeface="Calibri"/>
                <a:sym typeface="Calibri"/>
              </a:rPr>
              <a:t>Open domain question answering with conflicting contexts</a:t>
            </a:r>
            <a:r>
              <a:rPr lang="en" sz="1600" dirty="0">
                <a:solidFill>
                  <a:schemeClr val="dk1"/>
                </a:solidFill>
                <a:latin typeface="Calibri"/>
                <a:ea typeface="Calibri"/>
                <a:cs typeface="Calibri"/>
                <a:sym typeface="Calibri"/>
              </a:rPr>
              <a:t>. NAACL 2025</a:t>
            </a:r>
            <a:endParaRPr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440804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5C4E-41D9-842C-436A-BF8581679DA9}"/>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39D41C5F-5452-8CE2-E033-66D82F5CD22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D7BC128-ADEE-9168-3388-E74D09F89A1E}"/>
              </a:ext>
            </a:extLst>
          </p:cNvPr>
          <p:cNvSpPr>
            <a:spLocks noGrp="1"/>
          </p:cNvSpPr>
          <p:nvPr>
            <p:ph type="sldNum" sz="quarter" idx="11"/>
          </p:nvPr>
        </p:nvSpPr>
        <p:spPr/>
        <p:txBody>
          <a:bodyPr/>
          <a:lstStyle/>
          <a:p>
            <a:fld id="{BDF588C3-71D6-5D45-B118-1C664482E1C2}" type="slidenum">
              <a:rPr lang="en-US" smtClean="0"/>
              <a:t>32</a:t>
            </a:fld>
            <a:endParaRPr lang="en-US"/>
          </a:p>
        </p:txBody>
      </p:sp>
      <p:pic>
        <p:nvPicPr>
          <p:cNvPr id="6" name="Picture 5">
            <a:extLst>
              <a:ext uri="{FF2B5EF4-FFF2-40B4-BE49-F238E27FC236}">
                <a16:creationId xmlns:a16="http://schemas.microsoft.com/office/drawing/2014/main" id="{81190486-0B27-5127-1D57-FE3E87155ED7}"/>
              </a:ext>
            </a:extLst>
          </p:cNvPr>
          <p:cNvPicPr>
            <a:picLocks noChangeAspect="1"/>
          </p:cNvPicPr>
          <p:nvPr/>
        </p:nvPicPr>
        <p:blipFill>
          <a:blip r:embed="rId2"/>
          <a:stretch>
            <a:fillRect/>
          </a:stretch>
        </p:blipFill>
        <p:spPr>
          <a:xfrm>
            <a:off x="10819388" y="975841"/>
            <a:ext cx="1162855" cy="5548080"/>
          </a:xfrm>
          <a:prstGeom prst="rect">
            <a:avLst/>
          </a:prstGeom>
          <a:ln>
            <a:solidFill>
              <a:srgbClr val="3366CC"/>
            </a:solidFill>
          </a:ln>
        </p:spPr>
      </p:pic>
      <p:pic>
        <p:nvPicPr>
          <p:cNvPr id="8" name="Picture 7">
            <a:extLst>
              <a:ext uri="{FF2B5EF4-FFF2-40B4-BE49-F238E27FC236}">
                <a16:creationId xmlns:a16="http://schemas.microsoft.com/office/drawing/2014/main" id="{658DF2A7-5B7A-98D2-A252-C0AF90A9A358}"/>
              </a:ext>
            </a:extLst>
          </p:cNvPr>
          <p:cNvPicPr>
            <a:picLocks noChangeAspect="1"/>
          </p:cNvPicPr>
          <p:nvPr/>
        </p:nvPicPr>
        <p:blipFill>
          <a:blip r:embed="rId3"/>
          <a:stretch>
            <a:fillRect/>
          </a:stretch>
        </p:blipFill>
        <p:spPr>
          <a:xfrm>
            <a:off x="8038577" y="975841"/>
            <a:ext cx="2762392" cy="3740342"/>
          </a:xfrm>
          <a:prstGeom prst="rect">
            <a:avLst/>
          </a:prstGeom>
          <a:ln>
            <a:solidFill>
              <a:srgbClr val="3366CC"/>
            </a:solidFill>
          </a:ln>
        </p:spPr>
      </p:pic>
      <p:pic>
        <p:nvPicPr>
          <p:cNvPr id="10" name="Picture 9">
            <a:extLst>
              <a:ext uri="{FF2B5EF4-FFF2-40B4-BE49-F238E27FC236}">
                <a16:creationId xmlns:a16="http://schemas.microsoft.com/office/drawing/2014/main" id="{5903CDF6-00F4-F30D-BD20-F5B4BCC34B28}"/>
              </a:ext>
            </a:extLst>
          </p:cNvPr>
          <p:cNvPicPr>
            <a:picLocks noChangeAspect="1"/>
          </p:cNvPicPr>
          <p:nvPr/>
        </p:nvPicPr>
        <p:blipFill>
          <a:blip r:embed="rId4"/>
          <a:stretch>
            <a:fillRect/>
          </a:stretch>
        </p:blipFill>
        <p:spPr>
          <a:xfrm>
            <a:off x="8113536" y="4923929"/>
            <a:ext cx="2616334" cy="1625684"/>
          </a:xfrm>
          <a:prstGeom prst="rect">
            <a:avLst/>
          </a:prstGeom>
          <a:ln>
            <a:solidFill>
              <a:srgbClr val="3366CC"/>
            </a:solidFill>
          </a:ln>
        </p:spPr>
      </p:pic>
      <p:pic>
        <p:nvPicPr>
          <p:cNvPr id="1026" name="Picture 2">
            <a:extLst>
              <a:ext uri="{FF2B5EF4-FFF2-40B4-BE49-F238E27FC236}">
                <a16:creationId xmlns:a16="http://schemas.microsoft.com/office/drawing/2014/main" id="{AC5334F8-C458-66D4-260E-9BB062C1C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757" y="975841"/>
            <a:ext cx="7683188" cy="4350392"/>
          </a:xfrm>
          <a:prstGeom prst="rect">
            <a:avLst/>
          </a:prstGeom>
          <a:noFill/>
          <a:ln w="9525">
            <a:solidFill>
              <a:srgbClr val="3366CC"/>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71DBA05-58FB-80E9-2EC2-811FCC36924B}"/>
              </a:ext>
            </a:extLst>
          </p:cNvPr>
          <p:cNvPicPr>
            <a:picLocks noChangeAspect="1"/>
          </p:cNvPicPr>
          <p:nvPr/>
        </p:nvPicPr>
        <p:blipFill>
          <a:blip r:embed="rId6"/>
          <a:stretch>
            <a:fillRect/>
          </a:stretch>
        </p:blipFill>
        <p:spPr>
          <a:xfrm>
            <a:off x="2447118" y="5304652"/>
            <a:ext cx="4286470" cy="1333569"/>
          </a:xfrm>
          <a:prstGeom prst="rect">
            <a:avLst/>
          </a:prstGeom>
          <a:ln>
            <a:solidFill>
              <a:srgbClr val="3366CC"/>
            </a:solidFill>
          </a:ln>
        </p:spPr>
      </p:pic>
      <p:sp>
        <p:nvSpPr>
          <p:cNvPr id="5" name="TextBox 4">
            <a:extLst>
              <a:ext uri="{FF2B5EF4-FFF2-40B4-BE49-F238E27FC236}">
                <a16:creationId xmlns:a16="http://schemas.microsoft.com/office/drawing/2014/main" id="{1C72260E-0127-B508-01D8-D9A4AC4E1E69}"/>
              </a:ext>
            </a:extLst>
          </p:cNvPr>
          <p:cNvSpPr txBox="1"/>
          <p:nvPr/>
        </p:nvSpPr>
        <p:spPr>
          <a:xfrm>
            <a:off x="59381" y="6331695"/>
            <a:ext cx="2344658" cy="338554"/>
          </a:xfrm>
          <a:prstGeom prst="rect">
            <a:avLst/>
          </a:prstGeom>
          <a:solidFill>
            <a:schemeClr val="bg1">
              <a:lumMod val="95000"/>
            </a:schemeClr>
          </a:solidFill>
          <a:ln>
            <a:solidFill>
              <a:srgbClr val="3366CC"/>
            </a:solidFill>
          </a:ln>
        </p:spPr>
        <p:txBody>
          <a:bodyPr wrap="square">
            <a:spAutoFit/>
          </a:bodyPr>
          <a:lstStyle/>
          <a:p>
            <a:pPr algn="ctr"/>
            <a:r>
              <a:rPr lang="en-US" sz="1600" dirty="0">
                <a:cs typeface="Calibri" panose="020F0502020204030204" pitchFamily="34" charset="0"/>
              </a:rPr>
              <a:t>With Vivek Gupta, et al.</a:t>
            </a:r>
          </a:p>
        </p:txBody>
      </p:sp>
      <p:sp>
        <p:nvSpPr>
          <p:cNvPr id="9" name="TextBox 8">
            <a:extLst>
              <a:ext uri="{FF2B5EF4-FFF2-40B4-BE49-F238E27FC236}">
                <a16:creationId xmlns:a16="http://schemas.microsoft.com/office/drawing/2014/main" id="{5A6D31C7-48A2-1A5D-930E-4294C2AA6723}"/>
              </a:ext>
            </a:extLst>
          </p:cNvPr>
          <p:cNvSpPr txBox="1"/>
          <p:nvPr/>
        </p:nvSpPr>
        <p:spPr>
          <a:xfrm>
            <a:off x="2747609" y="869767"/>
            <a:ext cx="6696782" cy="646331"/>
          </a:xfrm>
          <a:prstGeom prst="rect">
            <a:avLst/>
          </a:prstGeom>
          <a:solidFill>
            <a:schemeClr val="bg1">
              <a:lumMod val="95000"/>
            </a:schemeClr>
          </a:solidFill>
          <a:ln w="28575">
            <a:solidFill>
              <a:srgbClr val="3366CC"/>
            </a:solidFill>
          </a:ln>
        </p:spPr>
        <p:txBody>
          <a:bodyPr wrap="square">
            <a:spAutoFit/>
          </a:bodyPr>
          <a:lstStyle/>
          <a:p>
            <a:pPr marL="0" lvl="0" indent="0" algn="l" rtl="0">
              <a:spcBef>
                <a:spcPts val="1200"/>
              </a:spcBef>
              <a:spcAft>
                <a:spcPts val="0"/>
              </a:spcAft>
              <a:buNone/>
            </a:pPr>
            <a:r>
              <a:rPr lang="en-US" sz="1800" dirty="0">
                <a:solidFill>
                  <a:schemeClr val="dk1"/>
                </a:solidFill>
                <a:cs typeface="Calibri" panose="020F0502020204030204" pitchFamily="34" charset="0"/>
              </a:rPr>
              <a:t>Real-world data is often </a:t>
            </a:r>
            <a:r>
              <a:rPr lang="en-US" sz="1800" b="1" dirty="0">
                <a:solidFill>
                  <a:schemeClr val="dk1"/>
                </a:solidFill>
                <a:cs typeface="Calibri" panose="020F0502020204030204" pitchFamily="34" charset="0"/>
              </a:rPr>
              <a:t>multimodal</a:t>
            </a:r>
            <a:r>
              <a:rPr lang="en-US" sz="1800" dirty="0">
                <a:solidFill>
                  <a:schemeClr val="dk1"/>
                </a:solidFill>
                <a:cs typeface="Calibri" panose="020F0502020204030204" pitchFamily="34" charset="0"/>
              </a:rPr>
              <a:t>, </a:t>
            </a:r>
            <a:r>
              <a:rPr lang="en-US" sz="1800" b="1" dirty="0">
                <a:solidFill>
                  <a:schemeClr val="dk1"/>
                </a:solidFill>
                <a:cs typeface="Calibri" panose="020F0502020204030204" pitchFamily="34" charset="0"/>
              </a:rPr>
              <a:t>temporal</a:t>
            </a:r>
            <a:r>
              <a:rPr lang="en-US" sz="1800" dirty="0">
                <a:solidFill>
                  <a:schemeClr val="dk1"/>
                </a:solidFill>
                <a:cs typeface="Calibri" panose="020F0502020204030204" pitchFamily="34" charset="0"/>
              </a:rPr>
              <a:t>, </a:t>
            </a:r>
            <a:r>
              <a:rPr lang="en-US" sz="1800" b="1" dirty="0">
                <a:solidFill>
                  <a:schemeClr val="dk1"/>
                </a:solidFill>
                <a:cs typeface="Calibri" panose="020F0502020204030204" pitchFamily="34" charset="0"/>
              </a:rPr>
              <a:t>multilingual</a:t>
            </a:r>
            <a:r>
              <a:rPr lang="en-US" sz="1800" dirty="0">
                <a:solidFill>
                  <a:schemeClr val="dk1"/>
                </a:solidFill>
                <a:cs typeface="Calibri" panose="020F0502020204030204" pitchFamily="34" charset="0"/>
              </a:rPr>
              <a:t>, and</a:t>
            </a:r>
            <a:r>
              <a:rPr lang="en-US" dirty="0">
                <a:solidFill>
                  <a:schemeClr val="dk1"/>
                </a:solidFill>
                <a:cs typeface="Calibri" panose="020F0502020204030204" pitchFamily="34" charset="0"/>
              </a:rPr>
              <a:t> it is still challenging to access, understand, and use it reliably</a:t>
            </a:r>
            <a:endParaRPr lang="en-US" sz="1800" dirty="0">
              <a:solidFill>
                <a:schemeClr val="dk1"/>
              </a:solidFill>
              <a:cs typeface="Calibri" panose="020F0502020204030204" pitchFamily="34" charset="0"/>
            </a:endParaRPr>
          </a:p>
        </p:txBody>
      </p:sp>
      <p:sp>
        <p:nvSpPr>
          <p:cNvPr id="15" name="TextBox 14">
            <a:extLst>
              <a:ext uri="{FF2B5EF4-FFF2-40B4-BE49-F238E27FC236}">
                <a16:creationId xmlns:a16="http://schemas.microsoft.com/office/drawing/2014/main" id="{F8651433-8469-1B91-04C6-34FFB56772EC}"/>
              </a:ext>
            </a:extLst>
          </p:cNvPr>
          <p:cNvSpPr txBox="1"/>
          <p:nvPr/>
        </p:nvSpPr>
        <p:spPr>
          <a:xfrm>
            <a:off x="1175857" y="2786556"/>
            <a:ext cx="9840286" cy="1200329"/>
          </a:xfrm>
          <a:prstGeom prst="rect">
            <a:avLst/>
          </a:prstGeom>
          <a:solidFill>
            <a:schemeClr val="bg1">
              <a:lumMod val="85000"/>
            </a:schemeClr>
          </a:solidFill>
          <a:ln w="38100">
            <a:solidFill>
              <a:srgbClr val="478FE1"/>
            </a:solidFill>
          </a:ln>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400" b="0" i="0" u="none" strike="noStrike" kern="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The key use case for LLMs is going to be that of </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2000" b="0" i="0" u="none" strike="noStrike" kern="0" cap="none" spc="0" normalizeH="0" baseline="0" noProof="0" dirty="0">
                <a:ln>
                  <a:noFill/>
                </a:ln>
                <a:solidFill>
                  <a:srgbClr val="3366CC"/>
                </a:solidFill>
                <a:effectLst/>
                <a:uLnTx/>
                <a:uFillTx/>
                <a:latin typeface="Calibri"/>
                <a:ea typeface="Calibri" panose="020F0502020204030204" pitchFamily="34" charset="0"/>
                <a:cs typeface="Calibri" panose="020F0502020204030204" pitchFamily="34" charset="0"/>
              </a:rPr>
              <a:t>Orchestrating and supporting </a:t>
            </a:r>
            <a:r>
              <a:rPr kumimoji="0" lang="en-US" sz="2000" b="1" i="0" u="none" strike="noStrike" kern="0" cap="none" spc="0" normalizeH="0" baseline="0" noProof="0" dirty="0">
                <a:ln>
                  <a:noFill/>
                </a:ln>
                <a:solidFill>
                  <a:srgbClr val="3366CC"/>
                </a:solidFill>
                <a:effectLst/>
                <a:uLnTx/>
                <a:uFillTx/>
                <a:latin typeface="Calibri"/>
                <a:ea typeface="Calibri" panose="020F0502020204030204" pitchFamily="34" charset="0"/>
                <a:cs typeface="Calibri" panose="020F0502020204030204" pitchFamily="34" charset="0"/>
              </a:rPr>
              <a:t>access and use of external data </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lang="en-US" sz="2000" kern="0" dirty="0">
                <a:solidFill>
                  <a:srgbClr val="3366CC"/>
                </a:solidFill>
                <a:latin typeface="Calibri"/>
                <a:ea typeface="Calibri" panose="020F0502020204030204" pitchFamily="34" charset="0"/>
                <a:cs typeface="Calibri" panose="020F0502020204030204" pitchFamily="34" charset="0"/>
              </a:rPr>
              <a:t>Multiple heterogenous knowledge sources </a:t>
            </a:r>
            <a:r>
              <a:rPr kumimoji="0" lang="en-US" sz="2000" b="0" i="0" u="none" strike="noStrike" kern="0" cap="none" spc="0" normalizeH="0" baseline="0" noProof="0" dirty="0">
                <a:ln>
                  <a:noFill/>
                </a:ln>
                <a:solidFill>
                  <a:srgbClr val="3366CC"/>
                </a:solidFill>
                <a:effectLst/>
                <a:uLnTx/>
                <a:uFillTx/>
                <a:latin typeface="Calibri"/>
                <a:ea typeface="Calibri" panose="020F0502020204030204" pitchFamily="34" charset="0"/>
                <a:cs typeface="Calibri" panose="020F0502020204030204" pitchFamily="34" charset="0"/>
              </a:rPr>
              <a:t>that models will not see prior to run time</a:t>
            </a:r>
          </a:p>
        </p:txBody>
      </p:sp>
      <p:sp>
        <p:nvSpPr>
          <p:cNvPr id="16" name="TextBox 15">
            <a:extLst>
              <a:ext uri="{FF2B5EF4-FFF2-40B4-BE49-F238E27FC236}">
                <a16:creationId xmlns:a16="http://schemas.microsoft.com/office/drawing/2014/main" id="{8F7F53AA-330E-CCCB-47FD-CC56DD1CABDC}"/>
              </a:ext>
            </a:extLst>
          </p:cNvPr>
          <p:cNvSpPr txBox="1"/>
          <p:nvPr/>
        </p:nvSpPr>
        <p:spPr>
          <a:xfrm>
            <a:off x="1602297" y="4321942"/>
            <a:ext cx="8484930" cy="461665"/>
          </a:xfrm>
          <a:prstGeom prst="rect">
            <a:avLst/>
          </a:prstGeom>
          <a:solidFill>
            <a:schemeClr val="bg1">
              <a:lumMod val="85000"/>
            </a:schemeClr>
          </a:solidFill>
          <a:ln w="38100">
            <a:solidFill>
              <a:srgbClr val="478FE1"/>
            </a:solidFill>
          </a:ln>
        </p:spPr>
        <p:txBody>
          <a:bodyPr wrap="square">
            <a:spAutoFit/>
          </a:bodyPr>
          <a:lstStyle/>
          <a:p>
            <a:pPr marR="0" lvl="0" algn="ctr" defTabSz="914400" rtl="0" eaLnBrk="1" fontAlgn="base" latinLnBrk="0" hangingPunct="1">
              <a:lnSpc>
                <a:spcPct val="100000"/>
              </a:lnSpc>
              <a:spcBef>
                <a:spcPct val="20000"/>
              </a:spcBef>
              <a:spcAft>
                <a:spcPct val="0"/>
              </a:spcAft>
              <a:buClr>
                <a:srgbClr val="E7E6E6">
                  <a:lumMod val="25000"/>
                </a:srgbClr>
              </a:buClr>
              <a:buSzPct val="75000"/>
              <a:tabLst/>
              <a:defRPr/>
            </a:pPr>
            <a:r>
              <a:rPr lang="en-US" sz="2400" kern="0" dirty="0">
                <a:solidFill>
                  <a:srgbClr val="000000"/>
                </a:solidFill>
                <a:latin typeface="Calibri"/>
                <a:ea typeface="Calibri" panose="020F0502020204030204" pitchFamily="34" charset="0"/>
                <a:cs typeface="Calibri" panose="020F0502020204030204" pitchFamily="34" charset="0"/>
              </a:rPr>
              <a:t>And the consumers are going to be both humans and AI agents. </a:t>
            </a:r>
            <a:endParaRPr kumimoji="0" lang="en-US" sz="2000" b="0" i="0" u="none" strike="noStrike" kern="0" cap="none" spc="0" normalizeH="0" baseline="0" noProof="0" dirty="0">
              <a:ln>
                <a:noFill/>
              </a:ln>
              <a:solidFill>
                <a:srgbClr val="3366CC"/>
              </a:solidFill>
              <a:effectLst/>
              <a:uLnTx/>
              <a:uFillTx/>
              <a:latin typeface="Calibri"/>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69E0DC2-E0C2-83DE-4164-3CBD8AF67C63}"/>
              </a:ext>
            </a:extLst>
          </p:cNvPr>
          <p:cNvSpPr txBox="1"/>
          <p:nvPr/>
        </p:nvSpPr>
        <p:spPr>
          <a:xfrm>
            <a:off x="1602297" y="5211802"/>
            <a:ext cx="8484930" cy="830997"/>
          </a:xfrm>
          <a:prstGeom prst="rect">
            <a:avLst/>
          </a:prstGeom>
          <a:solidFill>
            <a:schemeClr val="bg1">
              <a:lumMod val="85000"/>
            </a:schemeClr>
          </a:solidFill>
          <a:ln w="38100">
            <a:solidFill>
              <a:srgbClr val="478FE1"/>
            </a:solidFill>
          </a:ln>
        </p:spPr>
        <p:txBody>
          <a:bodyPr wrap="square">
            <a:spAutoFit/>
          </a:bodyPr>
          <a:lstStyle/>
          <a:p>
            <a:pPr marR="0" lvl="0" algn="ctr" defTabSz="914400" rtl="0" eaLnBrk="1" fontAlgn="base" latinLnBrk="0" hangingPunct="1">
              <a:lnSpc>
                <a:spcPct val="100000"/>
              </a:lnSpc>
              <a:spcBef>
                <a:spcPct val="20000"/>
              </a:spcBef>
              <a:spcAft>
                <a:spcPct val="0"/>
              </a:spcAft>
              <a:buClr>
                <a:srgbClr val="E7E6E6">
                  <a:lumMod val="25000"/>
                </a:srgbClr>
              </a:buClr>
              <a:buSzPct val="75000"/>
              <a:tabLst/>
              <a:defRPr/>
            </a:pPr>
            <a:r>
              <a:rPr lang="en-US" sz="2400" kern="0" dirty="0">
                <a:solidFill>
                  <a:srgbClr val="000000"/>
                </a:solidFill>
                <a:latin typeface="Calibri"/>
                <a:ea typeface="Calibri" panose="020F0502020204030204" pitchFamily="34" charset="0"/>
                <a:cs typeface="Calibri" panose="020F0502020204030204" pitchFamily="34" charset="0"/>
              </a:rPr>
              <a:t>There is work to do in core problems – from retrieval, to structure, to planning and dealing with conflicting information. </a:t>
            </a:r>
            <a:endParaRPr kumimoji="0" lang="en-US" sz="2000" b="0" i="0" u="none" strike="noStrike" kern="0" cap="none" spc="0" normalizeH="0" baseline="0" noProof="0" dirty="0">
              <a:ln>
                <a:noFill/>
              </a:ln>
              <a:solidFill>
                <a:srgbClr val="3366CC"/>
              </a:solidFill>
              <a:effectLst/>
              <a:uLnTx/>
              <a:uFillTx/>
              <a:latin typeface="Calibri"/>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57BF82C-0FED-145F-316B-A60F8A39A40C}"/>
              </a:ext>
            </a:extLst>
          </p:cNvPr>
          <p:cNvSpPr txBox="1">
            <a:spLocks noChangeArrowheads="1"/>
          </p:cNvSpPr>
          <p:nvPr/>
        </p:nvSpPr>
        <p:spPr bwMode="auto">
          <a:xfrm>
            <a:off x="5981306" y="186259"/>
            <a:ext cx="1916521" cy="466725"/>
          </a:xfrm>
          <a:prstGeom prst="rect">
            <a:avLst/>
          </a:prstGeom>
          <a:solidFill>
            <a:schemeClr val="bg1">
              <a:lumMod val="95000"/>
            </a:schemeClr>
          </a:solidFill>
          <a:ln w="9525">
            <a:solidFill>
              <a:srgbClr val="3366CC"/>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mj-lt"/>
                <a:cs typeface="Calibri" panose="020F0502020204030204" pitchFamily="34" charset="0"/>
              </a:rPr>
              <a:t>Thank You!</a:t>
            </a:r>
          </a:p>
        </p:txBody>
      </p:sp>
    </p:spTree>
    <p:extLst>
      <p:ext uri="{BB962C8B-B14F-4D97-AF65-F5344CB8AC3E}">
        <p14:creationId xmlns:p14="http://schemas.microsoft.com/office/powerpoint/2010/main" val="1671185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819A-C958-F587-6FFA-26CEAF2EDC0E}"/>
              </a:ext>
            </a:extLst>
          </p:cNvPr>
          <p:cNvSpPr>
            <a:spLocks noGrp="1"/>
          </p:cNvSpPr>
          <p:nvPr>
            <p:ph type="title"/>
          </p:nvPr>
        </p:nvSpPr>
        <p:spPr>
          <a:xfrm>
            <a:off x="457200" y="206829"/>
            <a:ext cx="9880600" cy="533400"/>
          </a:xfrm>
        </p:spPr>
        <p:txBody>
          <a:bodyPr/>
          <a:lstStyle/>
          <a:p>
            <a:r>
              <a:rPr lang="en-US" dirty="0"/>
              <a:t>AI for Data </a:t>
            </a:r>
            <a:r>
              <a:rPr lang="en-US" dirty="0">
                <a:solidFill>
                  <a:schemeClr val="tx1"/>
                </a:solidFill>
              </a:rPr>
              <a:t>and</a:t>
            </a:r>
            <a:r>
              <a:rPr lang="en-US" dirty="0"/>
              <a:t> Data for AI</a:t>
            </a:r>
          </a:p>
        </p:txBody>
      </p:sp>
      <p:sp>
        <p:nvSpPr>
          <p:cNvPr id="3" name="Content Placeholder 2">
            <a:extLst>
              <a:ext uri="{FF2B5EF4-FFF2-40B4-BE49-F238E27FC236}">
                <a16:creationId xmlns:a16="http://schemas.microsoft.com/office/drawing/2014/main" id="{191C1096-5EF0-428D-E1E1-D10CEA2F75A7}"/>
              </a:ext>
            </a:extLst>
          </p:cNvPr>
          <p:cNvSpPr>
            <a:spLocks noGrp="1"/>
          </p:cNvSpPr>
          <p:nvPr>
            <p:ph idx="1"/>
          </p:nvPr>
        </p:nvSpPr>
        <p:spPr>
          <a:xfrm>
            <a:off x="559266" y="1252538"/>
            <a:ext cx="5118685" cy="5500687"/>
          </a:xfrm>
        </p:spPr>
        <p:txBody>
          <a:bodyPr/>
          <a:lstStyle/>
          <a:p>
            <a:r>
              <a:rPr lang="en-US" b="1" dirty="0"/>
              <a:t>AI for Data</a:t>
            </a:r>
            <a:r>
              <a:rPr lang="en-US" dirty="0"/>
              <a:t>: Human Consumption </a:t>
            </a:r>
          </a:p>
          <a:p>
            <a:r>
              <a:rPr lang="en-US" b="1" dirty="0"/>
              <a:t>Data for AI</a:t>
            </a:r>
            <a:r>
              <a:rPr lang="en-US" dirty="0"/>
              <a:t>: AI Agents Consumption</a:t>
            </a:r>
          </a:p>
          <a:p>
            <a:pPr lvl="1"/>
            <a:r>
              <a:rPr lang="en-US" dirty="0"/>
              <a:t>Data needs to be organized &amp; presented </a:t>
            </a:r>
            <a:r>
              <a:rPr lang="en-US" b="1" dirty="0"/>
              <a:t>differently</a:t>
            </a:r>
          </a:p>
          <a:p>
            <a:endParaRPr lang="en-US" dirty="0"/>
          </a:p>
        </p:txBody>
      </p:sp>
      <p:sp>
        <p:nvSpPr>
          <p:cNvPr id="4" name="Slide Number Placeholder 3">
            <a:extLst>
              <a:ext uri="{FF2B5EF4-FFF2-40B4-BE49-F238E27FC236}">
                <a16:creationId xmlns:a16="http://schemas.microsoft.com/office/drawing/2014/main" id="{E315555A-5A27-B9C2-95DC-10DAA2F8159B}"/>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4</a:t>
            </a:fld>
            <a:endParaRPr lang="en-US"/>
          </a:p>
        </p:txBody>
      </p:sp>
      <p:sp>
        <p:nvSpPr>
          <p:cNvPr id="8" name="Content Placeholder 2">
            <a:extLst>
              <a:ext uri="{FF2B5EF4-FFF2-40B4-BE49-F238E27FC236}">
                <a16:creationId xmlns:a16="http://schemas.microsoft.com/office/drawing/2014/main" id="{EC26582C-2D69-BEC9-08D6-EE4CC54ECD5D}"/>
              </a:ext>
            </a:extLst>
          </p:cNvPr>
          <p:cNvSpPr txBox="1">
            <a:spLocks/>
          </p:cNvSpPr>
          <p:nvPr/>
        </p:nvSpPr>
        <p:spPr bwMode="auto">
          <a:xfrm>
            <a:off x="5728285" y="2395260"/>
            <a:ext cx="6339125" cy="4343386"/>
          </a:xfrm>
          <a:prstGeom prst="rect">
            <a:avLst/>
          </a:prstGeom>
          <a:solidFill>
            <a:schemeClr val="bg1">
              <a:lumMod val="95000"/>
            </a:schemeClr>
          </a:solidFill>
          <a:ln w="19050">
            <a:solidFill>
              <a:srgbClr val="478FE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Instructions</a:t>
            </a:r>
          </a:p>
          <a:p>
            <a:r>
              <a:rPr lang="en-US" sz="2000" kern="0" dirty="0"/>
              <a:t>Structure and Format</a:t>
            </a:r>
          </a:p>
          <a:p>
            <a:pPr lvl="1"/>
            <a:r>
              <a:rPr lang="en-US" sz="1800" kern="0" dirty="0"/>
              <a:t>Visualization provides information to humans; less to agents.</a:t>
            </a:r>
          </a:p>
          <a:p>
            <a:r>
              <a:rPr lang="en-US" sz="2000" kern="0" dirty="0"/>
              <a:t>Semantic Richness</a:t>
            </a:r>
          </a:p>
          <a:p>
            <a:pPr lvl="1"/>
            <a:r>
              <a:rPr lang="en-US" sz="1800" kern="0" dirty="0"/>
              <a:t>Humans infer context from visual queues and commonsense </a:t>
            </a:r>
          </a:p>
          <a:p>
            <a:r>
              <a:rPr lang="en-US" sz="2000" kern="0" dirty="0"/>
              <a:t>Metadata and Context</a:t>
            </a:r>
          </a:p>
          <a:p>
            <a:r>
              <a:rPr lang="en-US" sz="2000" kern="0" dirty="0"/>
              <a:t>Granularity and Completeness</a:t>
            </a:r>
          </a:p>
          <a:p>
            <a:r>
              <a:rPr lang="en-US" sz="2000" kern="0" dirty="0"/>
              <a:t>Error Handling, Trust and Verification</a:t>
            </a:r>
          </a:p>
          <a:p>
            <a:r>
              <a:rPr lang="en-US" sz="2000" kern="0" dirty="0"/>
              <a:t>Data Preparation	</a:t>
            </a:r>
          </a:p>
          <a:p>
            <a:pPr lvl="1"/>
            <a:r>
              <a:rPr lang="en-US" sz="1800" kern="0" dirty="0"/>
              <a:t>Agents require a semantic layer, APIs with clear contracts</a:t>
            </a:r>
          </a:p>
          <a:p>
            <a:endParaRPr lang="en-US" sz="2000" kern="0" dirty="0"/>
          </a:p>
        </p:txBody>
      </p:sp>
    </p:spTree>
    <p:extLst>
      <p:ext uri="{BB962C8B-B14F-4D97-AF65-F5344CB8AC3E}">
        <p14:creationId xmlns:p14="http://schemas.microsoft.com/office/powerpoint/2010/main" val="38638456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12458-4AB9-B428-1886-5E16B1227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CB704-DEC4-6F9E-D311-9DD4083DF998}"/>
              </a:ext>
            </a:extLst>
          </p:cNvPr>
          <p:cNvSpPr>
            <a:spLocks noGrp="1"/>
          </p:cNvSpPr>
          <p:nvPr>
            <p:ph type="title"/>
          </p:nvPr>
        </p:nvSpPr>
        <p:spPr/>
        <p:txBody>
          <a:bodyPr/>
          <a:lstStyle/>
          <a:p>
            <a:r>
              <a:rPr lang="en-US" dirty="0"/>
              <a:t>Why is it Hard?</a:t>
            </a:r>
          </a:p>
        </p:txBody>
      </p:sp>
      <p:sp>
        <p:nvSpPr>
          <p:cNvPr id="4" name="Slide Number Placeholder 3">
            <a:extLst>
              <a:ext uri="{FF2B5EF4-FFF2-40B4-BE49-F238E27FC236}">
                <a16:creationId xmlns:a16="http://schemas.microsoft.com/office/drawing/2014/main" id="{B1EA651F-22D6-8891-DB5F-0C5AFBE04FCC}"/>
              </a:ext>
            </a:extLst>
          </p:cNvPr>
          <p:cNvSpPr>
            <a:spLocks noGrp="1"/>
          </p:cNvSpPr>
          <p:nvPr>
            <p:ph type="sldNum" sz="quarter" idx="11"/>
          </p:nvPr>
        </p:nvSpPr>
        <p:spPr/>
        <p:txBody>
          <a:bodyPr/>
          <a:lstStyle/>
          <a:p>
            <a:fld id="{BDF588C3-71D6-5D45-B118-1C664482E1C2}" type="slidenum">
              <a:rPr lang="en-US" smtClean="0"/>
              <a:t>5</a:t>
            </a:fld>
            <a:endParaRPr lang="en-US"/>
          </a:p>
        </p:txBody>
      </p:sp>
      <p:sp>
        <p:nvSpPr>
          <p:cNvPr id="6" name="Content Placeholder 2">
            <a:extLst>
              <a:ext uri="{FF2B5EF4-FFF2-40B4-BE49-F238E27FC236}">
                <a16:creationId xmlns:a16="http://schemas.microsoft.com/office/drawing/2014/main" id="{A3D3A87A-016C-6DEC-6E1E-D77BD3ECB1BB}"/>
              </a:ext>
            </a:extLst>
          </p:cNvPr>
          <p:cNvSpPr txBox="1">
            <a:spLocks/>
          </p:cNvSpPr>
          <p:nvPr/>
        </p:nvSpPr>
        <p:spPr bwMode="auto">
          <a:xfrm>
            <a:off x="6460816" y="1283433"/>
            <a:ext cx="5334000" cy="2517928"/>
          </a:xfrm>
          <a:prstGeom prst="rect">
            <a:avLst/>
          </a:prstGeom>
          <a:solidFill>
            <a:schemeClr val="bg1">
              <a:lumMod val="95000"/>
            </a:schemeClr>
          </a:solidFill>
          <a:ln w="28575">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dirty="0"/>
              <a:t>Agentic Use</a:t>
            </a:r>
          </a:p>
          <a:p>
            <a:pPr lvl="1"/>
            <a:r>
              <a:rPr lang="en-US" dirty="0"/>
              <a:t>Multiple Knowledge Sources</a:t>
            </a:r>
          </a:p>
          <a:p>
            <a:pPr lvl="1"/>
            <a:r>
              <a:rPr lang="en-US" dirty="0"/>
              <a:t>Rich Documents</a:t>
            </a:r>
          </a:p>
          <a:p>
            <a:pPr lvl="2"/>
            <a:r>
              <a:rPr lang="en-US" dirty="0"/>
              <a:t>How to Present the Output?</a:t>
            </a:r>
          </a:p>
          <a:p>
            <a:pPr lvl="1"/>
            <a:r>
              <a:rPr lang="en-US" dirty="0"/>
              <a:t>Planning</a:t>
            </a:r>
          </a:p>
          <a:p>
            <a:pPr lvl="1"/>
            <a:r>
              <a:rPr lang="en-US" dirty="0"/>
              <a:t>Conflicting Information</a:t>
            </a:r>
          </a:p>
        </p:txBody>
      </p:sp>
      <p:sp>
        <p:nvSpPr>
          <p:cNvPr id="7" name="Content Placeholder 2">
            <a:extLst>
              <a:ext uri="{FF2B5EF4-FFF2-40B4-BE49-F238E27FC236}">
                <a16:creationId xmlns:a16="http://schemas.microsoft.com/office/drawing/2014/main" id="{B45AFD45-AD9C-20E9-D98E-1D084EA5E6B5}"/>
              </a:ext>
            </a:extLst>
          </p:cNvPr>
          <p:cNvSpPr txBox="1">
            <a:spLocks/>
          </p:cNvSpPr>
          <p:nvPr/>
        </p:nvSpPr>
        <p:spPr bwMode="auto">
          <a:xfrm>
            <a:off x="313751" y="1283433"/>
            <a:ext cx="5334000" cy="2517927"/>
          </a:xfrm>
          <a:prstGeom prst="rect">
            <a:avLst/>
          </a:prstGeom>
          <a:solidFill>
            <a:schemeClr val="bg1">
              <a:lumMod val="95000"/>
            </a:schemeClr>
          </a:solidFill>
          <a:ln w="28575">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dirty="0"/>
              <a:t>Core Difficulties: </a:t>
            </a:r>
          </a:p>
          <a:p>
            <a:pPr lvl="1"/>
            <a:r>
              <a:rPr lang="en-US" dirty="0"/>
              <a:t>Retrieval </a:t>
            </a:r>
          </a:p>
          <a:p>
            <a:pPr lvl="2"/>
            <a:r>
              <a:rPr lang="en-US" dirty="0"/>
              <a:t>The importance of a Semantic Layer</a:t>
            </a:r>
          </a:p>
          <a:p>
            <a:pPr lvl="1"/>
            <a:r>
              <a:rPr lang="en-US" dirty="0"/>
              <a:t>Dealing with Structure</a:t>
            </a:r>
          </a:p>
          <a:p>
            <a:pPr lvl="2"/>
            <a:r>
              <a:rPr lang="en-US" dirty="0"/>
              <a:t>NL-2-[SQL,…]</a:t>
            </a:r>
          </a:p>
        </p:txBody>
      </p:sp>
      <p:sp>
        <p:nvSpPr>
          <p:cNvPr id="16" name="Content Placeholder 2">
            <a:extLst>
              <a:ext uri="{FF2B5EF4-FFF2-40B4-BE49-F238E27FC236}">
                <a16:creationId xmlns:a16="http://schemas.microsoft.com/office/drawing/2014/main" id="{F7BEB0AF-A4C9-36E7-7B3B-F30071688D0A}"/>
              </a:ext>
            </a:extLst>
          </p:cNvPr>
          <p:cNvSpPr txBox="1">
            <a:spLocks/>
          </p:cNvSpPr>
          <p:nvPr/>
        </p:nvSpPr>
        <p:spPr bwMode="auto">
          <a:xfrm>
            <a:off x="2776498" y="4474855"/>
            <a:ext cx="6639005" cy="1099712"/>
          </a:xfrm>
          <a:prstGeom prst="rect">
            <a:avLst/>
          </a:prstGeom>
          <a:solidFill>
            <a:schemeClr val="bg1">
              <a:lumMod val="95000"/>
            </a:schemeClr>
          </a:solidFill>
          <a:ln w="28575">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b="1" kern="0" dirty="0"/>
              <a:t>Reasoning:</a:t>
            </a:r>
            <a:r>
              <a:rPr lang="en-US" sz="2000" kern="0" dirty="0"/>
              <a:t> Underlying some of the difficulties are the needs to support specific types of reasoning that evade general purpose models</a:t>
            </a:r>
            <a:endParaRPr lang="en-US" sz="1600" kern="0" dirty="0"/>
          </a:p>
        </p:txBody>
      </p:sp>
      <p:sp>
        <p:nvSpPr>
          <p:cNvPr id="8" name="Arrow: Down 7">
            <a:extLst>
              <a:ext uri="{FF2B5EF4-FFF2-40B4-BE49-F238E27FC236}">
                <a16:creationId xmlns:a16="http://schemas.microsoft.com/office/drawing/2014/main" id="{BD1E41E4-E62E-BA82-A2CF-1B499961E16C}"/>
              </a:ext>
            </a:extLst>
          </p:cNvPr>
          <p:cNvSpPr/>
          <p:nvPr/>
        </p:nvSpPr>
        <p:spPr>
          <a:xfrm rot="3716738">
            <a:off x="3253572" y="749278"/>
            <a:ext cx="470780" cy="1068309"/>
          </a:xfrm>
          <a:prstGeom prst="down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789260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283E6-BBBC-862F-961F-095F69D18C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AEC2952-8A27-27B3-7916-5576AB080F35}"/>
              </a:ext>
            </a:extLst>
          </p:cNvPr>
          <p:cNvSpPr/>
          <p:nvPr/>
        </p:nvSpPr>
        <p:spPr>
          <a:xfrm>
            <a:off x="457200" y="1335024"/>
            <a:ext cx="11446778" cy="1222939"/>
          </a:xfrm>
          <a:prstGeom prst="rect">
            <a:avLst/>
          </a:prstGeom>
          <a:solidFill>
            <a:schemeClr val="bg1">
              <a:lumMod val="85000"/>
            </a:schemeClr>
          </a:solidFill>
          <a:ln w="1905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036D683-DD57-264F-AFB4-512D16859326}"/>
              </a:ext>
            </a:extLst>
          </p:cNvPr>
          <p:cNvSpPr>
            <a:spLocks noGrp="1"/>
          </p:cNvSpPr>
          <p:nvPr>
            <p:ph type="title"/>
          </p:nvPr>
        </p:nvSpPr>
        <p:spPr>
          <a:xfrm>
            <a:off x="295275" y="206829"/>
            <a:ext cx="9880600" cy="533400"/>
          </a:xfrm>
        </p:spPr>
        <p:txBody>
          <a:bodyPr/>
          <a:lstStyle/>
          <a:p>
            <a:r>
              <a:rPr lang="en-US" sz="3600" dirty="0"/>
              <a:t>(1) Semantics Challenges to Retrieval</a:t>
            </a:r>
          </a:p>
        </p:txBody>
      </p:sp>
      <p:sp>
        <p:nvSpPr>
          <p:cNvPr id="3" name="Content Placeholder 2">
            <a:extLst>
              <a:ext uri="{FF2B5EF4-FFF2-40B4-BE49-F238E27FC236}">
                <a16:creationId xmlns:a16="http://schemas.microsoft.com/office/drawing/2014/main" id="{FF13DEB8-F66E-069B-7DBE-554E9901D9D6}"/>
              </a:ext>
            </a:extLst>
          </p:cNvPr>
          <p:cNvSpPr>
            <a:spLocks noGrp="1"/>
          </p:cNvSpPr>
          <p:nvPr>
            <p:ph idx="1"/>
          </p:nvPr>
        </p:nvSpPr>
        <p:spPr>
          <a:xfrm>
            <a:off x="609600" y="860656"/>
            <a:ext cx="11294378" cy="4484687"/>
          </a:xfrm>
        </p:spPr>
        <p:txBody>
          <a:bodyPr/>
          <a:lstStyle/>
          <a:p>
            <a:r>
              <a:rPr lang="en-US" b="1" dirty="0"/>
              <a:t>Myth: </a:t>
            </a:r>
            <a:r>
              <a:rPr lang="en-US" dirty="0"/>
              <a:t>Dense Retrieval Works </a:t>
            </a:r>
          </a:p>
          <a:p>
            <a:r>
              <a:rPr lang="en-US" b="1" dirty="0"/>
              <a:t>Truth:</a:t>
            </a:r>
            <a:r>
              <a:rPr lang="en-US" dirty="0"/>
              <a:t> Retrieval systems do well only when the </a:t>
            </a:r>
            <a:r>
              <a:rPr lang="en-US" dirty="0">
                <a:solidFill>
                  <a:srgbClr val="3366CC"/>
                </a:solidFill>
              </a:rPr>
              <a:t>language</a:t>
            </a:r>
            <a:r>
              <a:rPr lang="en-US" dirty="0"/>
              <a:t> of the user </a:t>
            </a:r>
            <a:r>
              <a:rPr lang="en-US" dirty="0">
                <a:solidFill>
                  <a:srgbClr val="3366CC"/>
                </a:solidFill>
              </a:rPr>
              <a:t>query</a:t>
            </a:r>
            <a:r>
              <a:rPr lang="en-US" dirty="0"/>
              <a:t> closely </a:t>
            </a:r>
            <a:r>
              <a:rPr lang="en-US" dirty="0">
                <a:solidFill>
                  <a:srgbClr val="3366CC"/>
                </a:solidFill>
              </a:rPr>
              <a:t>matches</a:t>
            </a:r>
            <a:r>
              <a:rPr lang="en-US" dirty="0"/>
              <a:t> the </a:t>
            </a:r>
            <a:r>
              <a:rPr lang="en-US" dirty="0">
                <a:solidFill>
                  <a:srgbClr val="3366CC"/>
                </a:solidFill>
              </a:rPr>
              <a:t>target documents</a:t>
            </a:r>
          </a:p>
          <a:p>
            <a:r>
              <a:rPr lang="en-US" dirty="0"/>
              <a:t>Retrievers struggle to retrieve documents whose relevance to the query is implicit</a:t>
            </a:r>
          </a:p>
          <a:p>
            <a:pPr lvl="1"/>
            <a:r>
              <a:rPr lang="en-US" dirty="0"/>
              <a:t>E.g., retrieving docs with: (1) domain-specific jargon, (2) business logic, (3) tabular data </a:t>
            </a:r>
          </a:p>
          <a:p>
            <a:pPr lvl="1"/>
            <a:endParaRPr lang="en-US" dirty="0"/>
          </a:p>
          <a:p>
            <a:pPr lvl="2"/>
            <a:endParaRPr lang="en-US" dirty="0"/>
          </a:p>
          <a:p>
            <a:pPr lvl="1"/>
            <a:endParaRPr lang="en-US" dirty="0"/>
          </a:p>
          <a:p>
            <a:endParaRPr lang="en-US" dirty="0"/>
          </a:p>
          <a:p>
            <a:pPr lvl="2"/>
            <a:endParaRPr lang="en-US" dirty="0"/>
          </a:p>
          <a:p>
            <a:pPr lvl="1"/>
            <a:endParaRPr lang="en-US" dirty="0"/>
          </a:p>
        </p:txBody>
      </p:sp>
      <p:pic>
        <p:nvPicPr>
          <p:cNvPr id="10" name="Picture 9">
            <a:extLst>
              <a:ext uri="{FF2B5EF4-FFF2-40B4-BE49-F238E27FC236}">
                <a16:creationId xmlns:a16="http://schemas.microsoft.com/office/drawing/2014/main" id="{332336E4-B8C0-45FE-0319-8AAEF3C7F09B}"/>
              </a:ext>
            </a:extLst>
          </p:cNvPr>
          <p:cNvPicPr>
            <a:picLocks noChangeAspect="1"/>
          </p:cNvPicPr>
          <p:nvPr/>
        </p:nvPicPr>
        <p:blipFill>
          <a:blip r:embed="rId2"/>
          <a:stretch>
            <a:fillRect/>
          </a:stretch>
        </p:blipFill>
        <p:spPr>
          <a:xfrm>
            <a:off x="515778" y="2989869"/>
            <a:ext cx="3492180" cy="2743200"/>
          </a:xfrm>
          <a:prstGeom prst="rect">
            <a:avLst/>
          </a:prstGeom>
          <a:ln>
            <a:solidFill>
              <a:srgbClr val="478FE1"/>
            </a:solidFill>
          </a:ln>
        </p:spPr>
      </p:pic>
      <p:pic>
        <p:nvPicPr>
          <p:cNvPr id="13" name="Picture 12">
            <a:extLst>
              <a:ext uri="{FF2B5EF4-FFF2-40B4-BE49-F238E27FC236}">
                <a16:creationId xmlns:a16="http://schemas.microsoft.com/office/drawing/2014/main" id="{13B663B2-0BAE-A45F-F3A3-C76F12C49F33}"/>
              </a:ext>
            </a:extLst>
          </p:cNvPr>
          <p:cNvPicPr>
            <a:picLocks noChangeAspect="1"/>
          </p:cNvPicPr>
          <p:nvPr/>
        </p:nvPicPr>
        <p:blipFill>
          <a:blip r:embed="rId3"/>
          <a:stretch>
            <a:fillRect/>
          </a:stretch>
        </p:blipFill>
        <p:spPr>
          <a:xfrm>
            <a:off x="781130" y="5691545"/>
            <a:ext cx="2961476" cy="731520"/>
          </a:xfrm>
          <a:prstGeom prst="rect">
            <a:avLst/>
          </a:prstGeom>
          <a:ln>
            <a:solidFill>
              <a:srgbClr val="478FE1"/>
            </a:solidFill>
          </a:ln>
        </p:spPr>
      </p:pic>
      <p:pic>
        <p:nvPicPr>
          <p:cNvPr id="15" name="Picture 14">
            <a:extLst>
              <a:ext uri="{FF2B5EF4-FFF2-40B4-BE49-F238E27FC236}">
                <a16:creationId xmlns:a16="http://schemas.microsoft.com/office/drawing/2014/main" id="{F1E4D20D-AEC9-CA54-1298-FA2CE541A049}"/>
              </a:ext>
            </a:extLst>
          </p:cNvPr>
          <p:cNvPicPr>
            <a:picLocks noChangeAspect="1"/>
          </p:cNvPicPr>
          <p:nvPr/>
        </p:nvPicPr>
        <p:blipFill>
          <a:blip r:embed="rId4"/>
          <a:stretch>
            <a:fillRect/>
          </a:stretch>
        </p:blipFill>
        <p:spPr>
          <a:xfrm>
            <a:off x="7491485" y="2989869"/>
            <a:ext cx="4386335" cy="2286000"/>
          </a:xfrm>
          <a:prstGeom prst="rect">
            <a:avLst/>
          </a:prstGeom>
          <a:ln>
            <a:solidFill>
              <a:srgbClr val="478FE1"/>
            </a:solidFill>
          </a:ln>
        </p:spPr>
      </p:pic>
      <p:pic>
        <p:nvPicPr>
          <p:cNvPr id="17" name="Picture 16">
            <a:extLst>
              <a:ext uri="{FF2B5EF4-FFF2-40B4-BE49-F238E27FC236}">
                <a16:creationId xmlns:a16="http://schemas.microsoft.com/office/drawing/2014/main" id="{EB0A51C3-478A-66BB-8AE5-414202F6116A}"/>
              </a:ext>
            </a:extLst>
          </p:cNvPr>
          <p:cNvPicPr>
            <a:picLocks noChangeAspect="1"/>
          </p:cNvPicPr>
          <p:nvPr/>
        </p:nvPicPr>
        <p:blipFill>
          <a:blip r:embed="rId5"/>
          <a:stretch>
            <a:fillRect/>
          </a:stretch>
        </p:blipFill>
        <p:spPr>
          <a:xfrm>
            <a:off x="8022792" y="5691545"/>
            <a:ext cx="3138461" cy="731520"/>
          </a:xfrm>
          <a:prstGeom prst="rect">
            <a:avLst/>
          </a:prstGeom>
          <a:ln>
            <a:solidFill>
              <a:srgbClr val="478FE1"/>
            </a:solidFill>
          </a:ln>
        </p:spPr>
      </p:pic>
      <p:sp>
        <p:nvSpPr>
          <p:cNvPr id="5" name="Slide Number Placeholder 4">
            <a:extLst>
              <a:ext uri="{FF2B5EF4-FFF2-40B4-BE49-F238E27FC236}">
                <a16:creationId xmlns:a16="http://schemas.microsoft.com/office/drawing/2014/main" id="{48DAA8DE-2189-03D4-7F30-60A48225263D}"/>
              </a:ext>
            </a:extLst>
          </p:cNvPr>
          <p:cNvSpPr>
            <a:spLocks noGrp="1"/>
          </p:cNvSpPr>
          <p:nvPr>
            <p:ph type="sldNum" sz="quarter" idx="11"/>
          </p:nvPr>
        </p:nvSpPr>
        <p:spPr/>
        <p:txBody>
          <a:bodyPr/>
          <a:lstStyle/>
          <a:p>
            <a:fld id="{BDF588C3-71D6-5D45-B118-1C664482E1C2}" type="slidenum">
              <a:rPr lang="en-US" smtClean="0"/>
              <a:t>6</a:t>
            </a:fld>
            <a:endParaRPr lang="en-US"/>
          </a:p>
        </p:txBody>
      </p:sp>
      <p:sp>
        <p:nvSpPr>
          <p:cNvPr id="6" name="TextBox 5">
            <a:extLst>
              <a:ext uri="{FF2B5EF4-FFF2-40B4-BE49-F238E27FC236}">
                <a16:creationId xmlns:a16="http://schemas.microsoft.com/office/drawing/2014/main" id="{1EDBBA73-9C1E-636F-9602-691446C7D211}"/>
              </a:ext>
            </a:extLst>
          </p:cNvPr>
          <p:cNvSpPr txBox="1"/>
          <p:nvPr/>
        </p:nvSpPr>
        <p:spPr>
          <a:xfrm>
            <a:off x="105228" y="6470650"/>
            <a:ext cx="7634100" cy="307777"/>
          </a:xfrm>
          <a:prstGeom prst="rect">
            <a:avLst/>
          </a:prstGeom>
          <a:solidFill>
            <a:schemeClr val="bg1">
              <a:lumMod val="95000"/>
            </a:schemeClr>
          </a:solidFill>
          <a:ln>
            <a:solidFill>
              <a:srgbClr val="3366CC"/>
            </a:solidFill>
          </a:ln>
        </p:spPr>
        <p:txBody>
          <a:bodyPr wrap="square">
            <a:spAutoFit/>
          </a:bodyPr>
          <a:lstStyle/>
          <a:p>
            <a:r>
              <a:rPr lang="en-US" sz="1400" dirty="0">
                <a:solidFill>
                  <a:srgbClr val="0000FF"/>
                </a:solidFill>
                <a:cs typeface="Calibri" panose="020F0502020204030204" pitchFamily="34" charset="0"/>
              </a:rPr>
              <a:t>[Shen et al. “</a:t>
            </a:r>
            <a:r>
              <a:rPr lang="en-US" sz="1400" dirty="0" err="1">
                <a:solidFill>
                  <a:srgbClr val="0000FF"/>
                </a:solidFill>
                <a:cs typeface="Calibri" panose="020F0502020204030204" pitchFamily="34" charset="0"/>
              </a:rPr>
              <a:t>LogiCoL</a:t>
            </a:r>
            <a:r>
              <a:rPr lang="en-US" sz="1400" dirty="0">
                <a:solidFill>
                  <a:srgbClr val="0000FF"/>
                </a:solidFill>
                <a:cs typeface="Calibri" panose="020F0502020204030204" pitchFamily="34" charset="0"/>
              </a:rPr>
              <a:t>: Logically-Informed Contrastive Learning for Set-based Dense Retrieval EMNLP’25] </a:t>
            </a:r>
            <a:endParaRPr lang="en-US" sz="1400" dirty="0">
              <a:cs typeface="Calibri" panose="020F0502020204030204" pitchFamily="34" charset="0"/>
            </a:endParaRPr>
          </a:p>
        </p:txBody>
      </p:sp>
      <p:sp>
        <p:nvSpPr>
          <p:cNvPr id="8" name="TextBox 7">
            <a:extLst>
              <a:ext uri="{FF2B5EF4-FFF2-40B4-BE49-F238E27FC236}">
                <a16:creationId xmlns:a16="http://schemas.microsoft.com/office/drawing/2014/main" id="{E9DD2478-6047-A1AD-9C03-43E1F59240B7}"/>
              </a:ext>
            </a:extLst>
          </p:cNvPr>
          <p:cNvSpPr txBox="1"/>
          <p:nvPr/>
        </p:nvSpPr>
        <p:spPr>
          <a:xfrm>
            <a:off x="4357899" y="2962437"/>
            <a:ext cx="2973369" cy="1477328"/>
          </a:xfrm>
          <a:prstGeom prst="rect">
            <a:avLst/>
          </a:prstGeom>
          <a:solidFill>
            <a:schemeClr val="bg1">
              <a:lumMod val="85000"/>
            </a:schemeClr>
          </a:solidFill>
          <a:ln>
            <a:solidFill>
              <a:srgbClr val="478FE1"/>
            </a:solidFill>
          </a:ln>
        </p:spPr>
        <p:txBody>
          <a:bodyPr wrap="square">
            <a:spAutoFit/>
          </a:bodyPr>
          <a:lstStyle/>
          <a:p>
            <a:r>
              <a:rPr lang="en-US" b="1" dirty="0"/>
              <a:t>Semantic Layer: </a:t>
            </a:r>
            <a:r>
              <a:rPr lang="en-US" dirty="0"/>
              <a:t>data objects have to be further </a:t>
            </a:r>
            <a:r>
              <a:rPr lang="en-US" b="1" dirty="0"/>
              <a:t>enriched</a:t>
            </a:r>
            <a:r>
              <a:rPr lang="en-US" dirty="0"/>
              <a:t> to facilitate better retrieval. LLMs can do it well, off-line; before queries are presented. </a:t>
            </a:r>
          </a:p>
        </p:txBody>
      </p:sp>
      <p:sp>
        <p:nvSpPr>
          <p:cNvPr id="9" name="TextBox 8">
            <a:extLst>
              <a:ext uri="{FF2B5EF4-FFF2-40B4-BE49-F238E27FC236}">
                <a16:creationId xmlns:a16="http://schemas.microsoft.com/office/drawing/2014/main" id="{3280BF0B-A050-7582-0D88-A03F558AFED8}"/>
              </a:ext>
            </a:extLst>
          </p:cNvPr>
          <p:cNvSpPr txBox="1"/>
          <p:nvPr/>
        </p:nvSpPr>
        <p:spPr>
          <a:xfrm>
            <a:off x="4341791" y="4588840"/>
            <a:ext cx="2989477" cy="830997"/>
          </a:xfrm>
          <a:prstGeom prst="rect">
            <a:avLst/>
          </a:prstGeom>
          <a:solidFill>
            <a:schemeClr val="bg1">
              <a:lumMod val="95000"/>
            </a:schemeClr>
          </a:solidFill>
          <a:ln>
            <a:solidFill>
              <a:srgbClr val="3366CC"/>
            </a:solidFill>
          </a:ln>
        </p:spPr>
        <p:txBody>
          <a:bodyPr wrap="square">
            <a:spAutoFit/>
          </a:bodyPr>
          <a:lstStyle/>
          <a:p>
            <a:r>
              <a:rPr lang="en-US" sz="1600" dirty="0">
                <a:solidFill>
                  <a:srgbClr val="3366CC"/>
                </a:solidFill>
                <a:cs typeface="Calibri" panose="020F0502020204030204" pitchFamily="34" charset="0"/>
              </a:rPr>
              <a:t>Chen et al. (COLM, 2025): </a:t>
            </a:r>
            <a:r>
              <a:rPr lang="en-US" sz="1600" b="1" dirty="0" err="1">
                <a:solidFill>
                  <a:srgbClr val="3366CC"/>
                </a:solidFill>
                <a:cs typeface="Calibri" panose="020F0502020204030204" pitchFamily="34" charset="0"/>
              </a:rPr>
              <a:t>EnrichIndex</a:t>
            </a:r>
            <a:r>
              <a:rPr lang="en-US" sz="1600" b="1" dirty="0">
                <a:solidFill>
                  <a:srgbClr val="3366CC"/>
                </a:solidFill>
                <a:cs typeface="Calibri" panose="020F0502020204030204" pitchFamily="34" charset="0"/>
              </a:rPr>
              <a:t>: </a:t>
            </a:r>
            <a:r>
              <a:rPr lang="en-US" sz="1600" dirty="0">
                <a:solidFill>
                  <a:srgbClr val="3366CC"/>
                </a:solidFill>
                <a:cs typeface="Calibri" panose="020F0502020204030204" pitchFamily="34" charset="0"/>
              </a:rPr>
              <a:t>Using LLMs to Enrich Retrieval Indices Offline</a:t>
            </a:r>
          </a:p>
        </p:txBody>
      </p:sp>
      <p:sp>
        <p:nvSpPr>
          <p:cNvPr id="11" name="TextBox 10">
            <a:extLst>
              <a:ext uri="{FF2B5EF4-FFF2-40B4-BE49-F238E27FC236}">
                <a16:creationId xmlns:a16="http://schemas.microsoft.com/office/drawing/2014/main" id="{6298AE64-1D8F-C4BE-876B-980D4D534D3E}"/>
              </a:ext>
            </a:extLst>
          </p:cNvPr>
          <p:cNvSpPr txBox="1"/>
          <p:nvPr/>
        </p:nvSpPr>
        <p:spPr>
          <a:xfrm>
            <a:off x="4328604" y="5562255"/>
            <a:ext cx="3002664" cy="830997"/>
          </a:xfrm>
          <a:prstGeom prst="rect">
            <a:avLst/>
          </a:prstGeom>
          <a:solidFill>
            <a:schemeClr val="bg1">
              <a:lumMod val="85000"/>
            </a:schemeClr>
          </a:solidFill>
          <a:ln>
            <a:solidFill>
              <a:srgbClr val="3366CC"/>
            </a:solidFill>
          </a:ln>
        </p:spPr>
        <p:txBody>
          <a:bodyPr wrap="square">
            <a:spAutoFit/>
          </a:bodyPr>
          <a:lstStyle/>
          <a:p>
            <a:r>
              <a:rPr lang="en-US" sz="1600" b="1" dirty="0">
                <a:solidFill>
                  <a:srgbClr val="3366CC"/>
                </a:solidFill>
                <a:cs typeface="Calibri" panose="020F0502020204030204" pitchFamily="34" charset="0"/>
              </a:rPr>
              <a:t>Many types of enrichments </a:t>
            </a:r>
            <a:r>
              <a:rPr lang="en-US" sz="1600" dirty="0">
                <a:solidFill>
                  <a:srgbClr val="3366CC"/>
                </a:solidFill>
                <a:cs typeface="Calibri" panose="020F0502020204030204" pitchFamily="34" charset="0"/>
              </a:rPr>
              <a:t>are needed – purpose, descriptions, QA, transaction-dependent, etc. </a:t>
            </a:r>
          </a:p>
        </p:txBody>
      </p:sp>
      <p:sp>
        <p:nvSpPr>
          <p:cNvPr id="12" name="Speech Bubble: Rectangle 11">
            <a:extLst>
              <a:ext uri="{FF2B5EF4-FFF2-40B4-BE49-F238E27FC236}">
                <a16:creationId xmlns:a16="http://schemas.microsoft.com/office/drawing/2014/main" id="{70C4AA88-2E84-7B06-F706-3B309D31CCE8}"/>
              </a:ext>
            </a:extLst>
          </p:cNvPr>
          <p:cNvSpPr/>
          <p:nvPr/>
        </p:nvSpPr>
        <p:spPr>
          <a:xfrm>
            <a:off x="7388419" y="46333"/>
            <a:ext cx="4725110" cy="1222938"/>
          </a:xfrm>
          <a:prstGeom prst="wedgeRectCallout">
            <a:avLst>
              <a:gd name="adj1" fmla="val -54834"/>
              <a:gd name="adj2" fmla="val 192545"/>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ea typeface="Calibri" panose="020F0502020204030204" pitchFamily="34" charset="0"/>
                <a:cs typeface="Calibri" panose="020F0502020204030204" pitchFamily="34" charset="0"/>
              </a:rPr>
              <a:t>The semantic layer is a key ingredient of realistic solutions for both structured and unstructured data. </a:t>
            </a:r>
          </a:p>
          <a:p>
            <a:r>
              <a:rPr lang="en-US" sz="1600" dirty="0">
                <a:solidFill>
                  <a:schemeClr val="tx1"/>
                </a:solidFill>
                <a:ea typeface="Calibri" panose="020F0502020204030204" pitchFamily="34" charset="0"/>
                <a:cs typeface="Calibri" panose="020F0502020204030204" pitchFamily="34" charset="0"/>
              </a:rPr>
              <a:t>Even when we bring queries and data objects close together… </a:t>
            </a:r>
            <a:r>
              <a:rPr lang="en-US" sz="1600" dirty="0">
                <a:solidFill>
                  <a:srgbClr val="478FE1"/>
                </a:solidFill>
                <a:ea typeface="Calibri" panose="020F0502020204030204" pitchFamily="34" charset="0"/>
                <a:cs typeface="Calibri" panose="020F0502020204030204" pitchFamily="34" charset="0"/>
              </a:rPr>
              <a:t>“The Crowded Embedding Space.”, ICML’26</a:t>
            </a:r>
          </a:p>
        </p:txBody>
      </p:sp>
    </p:spTree>
    <p:extLst>
      <p:ext uri="{BB962C8B-B14F-4D97-AF65-F5344CB8AC3E}">
        <p14:creationId xmlns:p14="http://schemas.microsoft.com/office/powerpoint/2010/main" val="34732209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7472E3-70E6-9B2B-D154-F430776E5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85845-BD01-BB41-3F78-8D1773B6D047}"/>
              </a:ext>
            </a:extLst>
          </p:cNvPr>
          <p:cNvSpPr>
            <a:spLocks noGrp="1"/>
          </p:cNvSpPr>
          <p:nvPr>
            <p:ph type="title"/>
          </p:nvPr>
        </p:nvSpPr>
        <p:spPr>
          <a:xfrm>
            <a:off x="457200" y="206829"/>
            <a:ext cx="9880600" cy="533400"/>
          </a:xfrm>
        </p:spPr>
        <p:txBody>
          <a:bodyPr/>
          <a:lstStyle/>
          <a:p>
            <a:r>
              <a:rPr lang="en-US" dirty="0"/>
              <a:t>Inherent Goal Collision in Dense Retrieval </a:t>
            </a:r>
          </a:p>
        </p:txBody>
      </p:sp>
      <p:sp>
        <p:nvSpPr>
          <p:cNvPr id="9" name="Content Placeholder 8">
            <a:extLst>
              <a:ext uri="{FF2B5EF4-FFF2-40B4-BE49-F238E27FC236}">
                <a16:creationId xmlns:a16="http://schemas.microsoft.com/office/drawing/2014/main" id="{97EAD7DE-283C-4F39-7702-69CE02CB74FE}"/>
              </a:ext>
            </a:extLst>
          </p:cNvPr>
          <p:cNvSpPr>
            <a:spLocks noGrp="1"/>
          </p:cNvSpPr>
          <p:nvPr>
            <p:ph idx="1"/>
          </p:nvPr>
        </p:nvSpPr>
        <p:spPr>
          <a:xfrm>
            <a:off x="609600" y="1252539"/>
            <a:ext cx="10972800" cy="1801558"/>
          </a:xfrm>
        </p:spPr>
        <p:txBody>
          <a:bodyPr/>
          <a:lstStyle/>
          <a:p>
            <a:r>
              <a:rPr lang="en-US" dirty="0"/>
              <a:t>Retrieval Setting: </a:t>
            </a:r>
          </a:p>
          <a:p>
            <a:pPr lvl="1"/>
            <a:r>
              <a:rPr lang="en-US" dirty="0"/>
              <a:t>(a target document, query) d(</a:t>
            </a:r>
            <a:r>
              <a:rPr lang="en-US" dirty="0" err="1"/>
              <a:t>x,q</a:t>
            </a:r>
            <a:r>
              <a:rPr lang="en-US" dirty="0"/>
              <a:t>)= </a:t>
            </a:r>
            <a:r>
              <a:rPr lang="en-US" dirty="0">
                <a:latin typeface="Cambria Math" panose="02040503050406030204" pitchFamily="18" charset="0"/>
                <a:ea typeface="Cambria Math" panose="02040503050406030204" pitchFamily="18" charset="0"/>
              </a:rPr>
              <a:t>∊</a:t>
            </a:r>
            <a:r>
              <a:rPr lang="en-US" dirty="0"/>
              <a:t> ; distractors documents distributed normally. </a:t>
            </a:r>
          </a:p>
          <a:p>
            <a:r>
              <a:rPr lang="en-US" dirty="0"/>
              <a:t>As distractor density increases, interfering documents saturate the retrieval ball around the target query, displacing the correct target from top-k results.</a:t>
            </a:r>
          </a:p>
          <a:p>
            <a:endParaRPr lang="en-US" dirty="0"/>
          </a:p>
        </p:txBody>
      </p:sp>
      <p:sp>
        <p:nvSpPr>
          <p:cNvPr id="11" name="Slide Number Placeholder 10">
            <a:extLst>
              <a:ext uri="{FF2B5EF4-FFF2-40B4-BE49-F238E27FC236}">
                <a16:creationId xmlns:a16="http://schemas.microsoft.com/office/drawing/2014/main" id="{4E39F2F9-1948-9726-82DC-FD388A70D172}"/>
              </a:ext>
            </a:extLst>
          </p:cNvPr>
          <p:cNvSpPr>
            <a:spLocks noGrp="1"/>
          </p:cNvSpPr>
          <p:nvPr>
            <p:ph type="sldNum" sz="quarter" idx="11"/>
          </p:nvPr>
        </p:nvSpPr>
        <p:spPr>
          <a:xfrm>
            <a:off x="11292116" y="6523921"/>
            <a:ext cx="508000" cy="228600"/>
          </a:xfrm>
        </p:spPr>
        <p:txBody>
          <a:bodyPr/>
          <a:lstStyle/>
          <a:p>
            <a:fld id="{345D60D9-5372-5F40-9443-0F9AE5BDC3C8}" type="slidenum">
              <a:rPr lang="en-US" smtClean="0"/>
              <a:pPr/>
              <a:t>7</a:t>
            </a:fld>
            <a:endParaRPr lang="en-US"/>
          </a:p>
        </p:txBody>
      </p:sp>
      <p:sp>
        <p:nvSpPr>
          <p:cNvPr id="14" name="TextBox 13">
            <a:extLst>
              <a:ext uri="{FF2B5EF4-FFF2-40B4-BE49-F238E27FC236}">
                <a16:creationId xmlns:a16="http://schemas.microsoft.com/office/drawing/2014/main" id="{83A55774-D75D-658F-4EC0-913FDBCC657D}"/>
              </a:ext>
            </a:extLst>
          </p:cNvPr>
          <p:cNvSpPr txBox="1"/>
          <p:nvPr/>
        </p:nvSpPr>
        <p:spPr>
          <a:xfrm>
            <a:off x="109728" y="950545"/>
            <a:ext cx="11969495" cy="338554"/>
          </a:xfrm>
          <a:prstGeom prst="rect">
            <a:avLst/>
          </a:prstGeom>
          <a:noFill/>
          <a:ln w="28575">
            <a:solidFill>
              <a:srgbClr val="3366CC"/>
            </a:solidFill>
          </a:ln>
        </p:spPr>
        <p:txBody>
          <a:bodyPr wrap="square">
            <a:spAutoFit/>
          </a:bodyPr>
          <a:lstStyle/>
          <a:p>
            <a:r>
              <a:rPr lang="en" sz="1600" dirty="0">
                <a:solidFill>
                  <a:srgbClr val="0000FF"/>
                </a:solidFill>
                <a:cs typeface="Calibri" panose="020F0502020204030204" pitchFamily="34" charset="0"/>
                <a:sym typeface="Courier New"/>
              </a:rPr>
              <a:t> Shwan Ashrafi (Oracle AI) et al. </a:t>
            </a:r>
            <a:r>
              <a:rPr lang="en-US" sz="1600" dirty="0"/>
              <a:t>The Crowded Embedding Space: Emergent Marginalization in Retrieval-Augmented Agents (ICML’26)</a:t>
            </a:r>
            <a:endParaRPr lang="en-US" sz="1600" dirty="0">
              <a:solidFill>
                <a:srgbClr val="0000FF"/>
              </a:solidFill>
              <a:cs typeface="Calibri" panose="020F0502020204030204" pitchFamily="34" charset="0"/>
            </a:endParaRPr>
          </a:p>
        </p:txBody>
      </p:sp>
      <p:pic>
        <p:nvPicPr>
          <p:cNvPr id="5" name="Picture 4">
            <a:extLst>
              <a:ext uri="{FF2B5EF4-FFF2-40B4-BE49-F238E27FC236}">
                <a16:creationId xmlns:a16="http://schemas.microsoft.com/office/drawing/2014/main" id="{668E21D2-8AFC-B761-BC39-44CCA3C69071}"/>
              </a:ext>
            </a:extLst>
          </p:cNvPr>
          <p:cNvPicPr>
            <a:picLocks noChangeAspect="1"/>
          </p:cNvPicPr>
          <p:nvPr/>
        </p:nvPicPr>
        <p:blipFill>
          <a:blip r:embed="rId3"/>
          <a:stretch>
            <a:fillRect/>
          </a:stretch>
        </p:blipFill>
        <p:spPr>
          <a:xfrm>
            <a:off x="1585098" y="2918773"/>
            <a:ext cx="9063213" cy="3749040"/>
          </a:xfrm>
          <a:prstGeom prst="rect">
            <a:avLst/>
          </a:prstGeom>
          <a:ln w="28575">
            <a:solidFill>
              <a:srgbClr val="478FE1"/>
            </a:solidFill>
          </a:ln>
        </p:spPr>
      </p:pic>
    </p:spTree>
    <p:extLst>
      <p:ext uri="{BB962C8B-B14F-4D97-AF65-F5344CB8AC3E}">
        <p14:creationId xmlns:p14="http://schemas.microsoft.com/office/powerpoint/2010/main" val="22560521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B480D5-FEF3-7691-A6A3-3B8E2EE65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87180-A328-EB08-E4BC-F7ECD7257EDC}"/>
              </a:ext>
            </a:extLst>
          </p:cNvPr>
          <p:cNvSpPr>
            <a:spLocks noGrp="1"/>
          </p:cNvSpPr>
          <p:nvPr>
            <p:ph type="title"/>
          </p:nvPr>
        </p:nvSpPr>
        <p:spPr>
          <a:xfrm>
            <a:off x="457200" y="206829"/>
            <a:ext cx="9880600" cy="533400"/>
          </a:xfrm>
        </p:spPr>
        <p:txBody>
          <a:bodyPr/>
          <a:lstStyle/>
          <a:p>
            <a:r>
              <a:rPr lang="en-US" dirty="0"/>
              <a:t>A Sharp Phase Transition in Retrieval</a:t>
            </a:r>
          </a:p>
        </p:txBody>
      </p:sp>
      <p:sp>
        <p:nvSpPr>
          <p:cNvPr id="15" name="Content Placeholder 14">
            <a:extLst>
              <a:ext uri="{FF2B5EF4-FFF2-40B4-BE49-F238E27FC236}">
                <a16:creationId xmlns:a16="http://schemas.microsoft.com/office/drawing/2014/main" id="{A059B3B4-65A1-BC4D-C18E-E7D1E9B3C9FD}"/>
              </a:ext>
            </a:extLst>
          </p:cNvPr>
          <p:cNvSpPr>
            <a:spLocks noGrp="1"/>
          </p:cNvSpPr>
          <p:nvPr>
            <p:ph idx="1"/>
          </p:nvPr>
        </p:nvSpPr>
        <p:spPr>
          <a:xfrm>
            <a:off x="83821" y="1272790"/>
            <a:ext cx="4877478" cy="4992150"/>
          </a:xfrm>
        </p:spPr>
        <p:txBody>
          <a:bodyPr/>
          <a:lstStyle/>
          <a:p>
            <a:r>
              <a:rPr lang="en-US" dirty="0"/>
              <a:t>There exists a </a:t>
            </a:r>
            <a:r>
              <a:rPr lang="en-US" b="1" dirty="0"/>
              <a:t>critical distractor population Nc </a:t>
            </a:r>
            <a:r>
              <a:rPr lang="en-US" dirty="0"/>
              <a:t>beyond which target retrieval success collapses catastrophically as an abrupt phase transition.</a:t>
            </a:r>
          </a:p>
          <a:p>
            <a:endParaRPr lang="en-US" dirty="0"/>
          </a:p>
          <a:p>
            <a:r>
              <a:rPr lang="en-US" dirty="0"/>
              <a:t>This is not noise! </a:t>
            </a:r>
          </a:p>
          <a:p>
            <a:endParaRPr lang="en-US" dirty="0"/>
          </a:p>
          <a:p>
            <a:r>
              <a:rPr lang="en-US" dirty="0"/>
              <a:t>It is a fundamental geometric constraint of shared embedding spaces.</a:t>
            </a:r>
          </a:p>
          <a:p>
            <a:endParaRPr lang="en-US" dirty="0"/>
          </a:p>
          <a:p>
            <a:endParaRPr lang="en-US" dirty="0"/>
          </a:p>
        </p:txBody>
      </p:sp>
      <p:sp>
        <p:nvSpPr>
          <p:cNvPr id="11" name="Slide Number Placeholder 10">
            <a:extLst>
              <a:ext uri="{FF2B5EF4-FFF2-40B4-BE49-F238E27FC236}">
                <a16:creationId xmlns:a16="http://schemas.microsoft.com/office/drawing/2014/main" id="{922F3CD2-915F-18E4-20FB-E9E5B0A79345}"/>
              </a:ext>
            </a:extLst>
          </p:cNvPr>
          <p:cNvSpPr>
            <a:spLocks noGrp="1"/>
          </p:cNvSpPr>
          <p:nvPr>
            <p:ph type="sldNum" sz="quarter" idx="11"/>
          </p:nvPr>
        </p:nvSpPr>
        <p:spPr>
          <a:xfrm>
            <a:off x="11292116" y="6523921"/>
            <a:ext cx="508000" cy="228600"/>
          </a:xfrm>
        </p:spPr>
        <p:txBody>
          <a:bodyPr/>
          <a:lstStyle/>
          <a:p>
            <a:fld id="{345D60D9-5372-5F40-9443-0F9AE5BDC3C8}" type="slidenum">
              <a:rPr lang="en-US" smtClean="0"/>
              <a:pPr/>
              <a:t>8</a:t>
            </a:fld>
            <a:endParaRPr lang="en-US"/>
          </a:p>
        </p:txBody>
      </p:sp>
      <p:pic>
        <p:nvPicPr>
          <p:cNvPr id="3" name="Image 0" descr="preencoded.png">
            <a:extLst>
              <a:ext uri="{FF2B5EF4-FFF2-40B4-BE49-F238E27FC236}">
                <a16:creationId xmlns:a16="http://schemas.microsoft.com/office/drawing/2014/main" id="{BE4ABFDF-B21E-8621-2791-74BD1E0589BE}"/>
              </a:ext>
            </a:extLst>
          </p:cNvPr>
          <p:cNvPicPr>
            <a:picLocks noChangeAspect="1"/>
          </p:cNvPicPr>
          <p:nvPr/>
        </p:nvPicPr>
        <p:blipFill>
          <a:blip r:embed="rId2"/>
          <a:stretch>
            <a:fillRect/>
          </a:stretch>
        </p:blipFill>
        <p:spPr>
          <a:xfrm>
            <a:off x="5358384" y="1716122"/>
            <a:ext cx="6451480" cy="4105487"/>
          </a:xfrm>
          <a:prstGeom prst="rect">
            <a:avLst/>
          </a:prstGeom>
        </p:spPr>
      </p:pic>
      <p:sp>
        <p:nvSpPr>
          <p:cNvPr id="5" name="Text 1">
            <a:extLst>
              <a:ext uri="{FF2B5EF4-FFF2-40B4-BE49-F238E27FC236}">
                <a16:creationId xmlns:a16="http://schemas.microsoft.com/office/drawing/2014/main" id="{89DD7A30-B230-FF58-9116-4E2B820B2285}"/>
              </a:ext>
            </a:extLst>
          </p:cNvPr>
          <p:cNvSpPr/>
          <p:nvPr/>
        </p:nvSpPr>
        <p:spPr>
          <a:xfrm>
            <a:off x="7060741" y="6053328"/>
            <a:ext cx="3277059" cy="663305"/>
          </a:xfrm>
          <a:prstGeom prst="rect">
            <a:avLst/>
          </a:prstGeom>
          <a:solidFill>
            <a:schemeClr val="bg1">
              <a:lumMod val="95000"/>
            </a:schemeClr>
          </a:solidFill>
          <a:ln>
            <a:solidFill>
              <a:srgbClr val="478FE1"/>
            </a:solidFill>
          </a:ln>
        </p:spPr>
        <p:txBody>
          <a:bodyPr wrap="square" lIns="0" tIns="0" rIns="0" bIns="0" rtlCol="0" anchor="ctr"/>
          <a:lstStyle/>
          <a:p>
            <a:r>
              <a:rPr lang="en-US" sz="1200" dirty="0">
                <a:ea typeface="Calibri"/>
                <a:cs typeface="Oracle Sans Tab"/>
              </a:rPr>
              <a:t>   </a:t>
            </a:r>
            <a:r>
              <a:rPr lang="en-US" sz="1200" dirty="0" err="1">
                <a:ea typeface="Calibri"/>
                <a:cs typeface="Oracle Sans Tab"/>
              </a:rPr>
              <a:t>λ_D</a:t>
            </a:r>
            <a:r>
              <a:rPr lang="en-US" sz="1200" dirty="0">
                <a:ea typeface="Calibri"/>
                <a:cs typeface="Oracle Sans Tab"/>
              </a:rPr>
              <a:t> : Document intensity function</a:t>
            </a:r>
          </a:p>
          <a:p>
            <a:r>
              <a:rPr lang="en-US" sz="1200" dirty="0">
                <a:cs typeface="Oracle Sans Tab"/>
              </a:rPr>
              <a:t>   ε : Distance between query and target document</a:t>
            </a:r>
          </a:p>
          <a:p>
            <a:r>
              <a:rPr lang="en-US" sz="1200" dirty="0">
                <a:cs typeface="Oracle Sans Tab"/>
              </a:rPr>
              <a:t>   </a:t>
            </a:r>
            <a:r>
              <a:rPr lang="en-US" sz="1200" dirty="0" err="1">
                <a:cs typeface="Oracle Sans Tab"/>
              </a:rPr>
              <a:t>V_d</a:t>
            </a:r>
            <a:r>
              <a:rPr lang="en-US" sz="1200" dirty="0">
                <a:cs typeface="Oracle Sans Tab"/>
              </a:rPr>
              <a:t>(ε) : Volume of retrieval ball (d-dimension)</a:t>
            </a:r>
          </a:p>
        </p:txBody>
      </p:sp>
      <p:pic>
        <p:nvPicPr>
          <p:cNvPr id="4" name="Picture 3" descr="A black text with a white background&#10;&#10;AI-generated content may be incorrect.">
            <a:extLst>
              <a:ext uri="{FF2B5EF4-FFF2-40B4-BE49-F238E27FC236}">
                <a16:creationId xmlns:a16="http://schemas.microsoft.com/office/drawing/2014/main" id="{827DD583-4806-5E93-B6E7-97276DD6899C}"/>
              </a:ext>
            </a:extLst>
          </p:cNvPr>
          <p:cNvPicPr>
            <a:picLocks noChangeAspect="1"/>
          </p:cNvPicPr>
          <p:nvPr/>
        </p:nvPicPr>
        <p:blipFill>
          <a:blip r:embed="rId3"/>
          <a:stretch>
            <a:fillRect/>
          </a:stretch>
        </p:blipFill>
        <p:spPr>
          <a:xfrm>
            <a:off x="6686127" y="1036391"/>
            <a:ext cx="3210777" cy="540215"/>
          </a:xfrm>
          <a:prstGeom prst="rect">
            <a:avLst/>
          </a:prstGeom>
          <a:solidFill>
            <a:schemeClr val="bg1">
              <a:lumMod val="65000"/>
            </a:schemeClr>
          </a:solidFill>
          <a:ln>
            <a:solidFill>
              <a:srgbClr val="478FE1"/>
            </a:solidFill>
          </a:ln>
        </p:spPr>
      </p:pic>
      <p:sp>
        <p:nvSpPr>
          <p:cNvPr id="8" name="Text 5">
            <a:extLst>
              <a:ext uri="{FF2B5EF4-FFF2-40B4-BE49-F238E27FC236}">
                <a16:creationId xmlns:a16="http://schemas.microsoft.com/office/drawing/2014/main" id="{55ED88D0-CDC4-D424-DF69-87B87D11E2C0}"/>
              </a:ext>
            </a:extLst>
          </p:cNvPr>
          <p:cNvSpPr/>
          <p:nvPr/>
        </p:nvSpPr>
        <p:spPr>
          <a:xfrm>
            <a:off x="9896904" y="2552953"/>
            <a:ext cx="1682496" cy="1058930"/>
          </a:xfrm>
          <a:prstGeom prst="rect">
            <a:avLst/>
          </a:prstGeom>
          <a:solidFill>
            <a:schemeClr val="bg1">
              <a:lumMod val="95000"/>
            </a:schemeClr>
          </a:solidFill>
          <a:ln>
            <a:solidFill>
              <a:srgbClr val="478FE1"/>
            </a:solidFill>
          </a:ln>
        </p:spPr>
        <p:txBody>
          <a:bodyPr wrap="square" lIns="0" tIns="0" rIns="0" bIns="0" rtlCol="0" anchor="ctr"/>
          <a:lstStyle/>
          <a:p>
            <a:pPr algn="ctr"/>
            <a:r>
              <a:rPr lang="en-US" sz="1400" dirty="0">
                <a:ea typeface="Calibri"/>
                <a:cs typeface="Oracle Sans Tab"/>
              </a:rPr>
              <a:t>Target distance=1.5</a:t>
            </a:r>
            <a:endParaRPr lang="en-US" sz="3200" dirty="0">
              <a:ea typeface="Calibri" pitchFamily="34" charset="-122"/>
              <a:cs typeface="Oracle Sans Tab"/>
            </a:endParaRPr>
          </a:p>
          <a:p>
            <a:pPr algn="ctr"/>
            <a:r>
              <a:rPr lang="en-US" sz="1400" dirty="0">
                <a:cs typeface="Oracle Sans Tab"/>
              </a:rPr>
              <a:t>Distractors ~ N(0,1)</a:t>
            </a:r>
          </a:p>
          <a:p>
            <a:pPr algn="ctr"/>
            <a:r>
              <a:rPr lang="en-US" sz="1400" dirty="0">
                <a:cs typeface="Oracle Sans Tab"/>
              </a:rPr>
              <a:t>L = 20</a:t>
            </a:r>
          </a:p>
          <a:p>
            <a:pPr algn="ctr"/>
            <a:r>
              <a:rPr lang="en-US" sz="1400" dirty="0">
                <a:cs typeface="Oracle Sans Tab"/>
              </a:rPr>
              <a:t>ε = 0.5</a:t>
            </a:r>
          </a:p>
        </p:txBody>
      </p:sp>
    </p:spTree>
    <p:extLst>
      <p:ext uri="{BB962C8B-B14F-4D97-AF65-F5344CB8AC3E}">
        <p14:creationId xmlns:p14="http://schemas.microsoft.com/office/powerpoint/2010/main" val="58401098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8DA0F7-8D85-B408-7190-57BEA55380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19B20-DD32-1ABA-40E2-44E4524A35E7}"/>
              </a:ext>
            </a:extLst>
          </p:cNvPr>
          <p:cNvSpPr>
            <a:spLocks noGrp="1"/>
          </p:cNvSpPr>
          <p:nvPr>
            <p:ph type="title"/>
          </p:nvPr>
        </p:nvSpPr>
        <p:spPr>
          <a:xfrm>
            <a:off x="457200" y="206829"/>
            <a:ext cx="9880600" cy="533400"/>
          </a:xfrm>
        </p:spPr>
        <p:txBody>
          <a:bodyPr/>
          <a:lstStyle/>
          <a:p>
            <a:r>
              <a:rPr lang="en-US" dirty="0"/>
              <a:t>Dense Retrieval Collapse: Empirical Data</a:t>
            </a:r>
          </a:p>
        </p:txBody>
      </p:sp>
      <p:sp>
        <p:nvSpPr>
          <p:cNvPr id="15" name="Content Placeholder 14">
            <a:extLst>
              <a:ext uri="{FF2B5EF4-FFF2-40B4-BE49-F238E27FC236}">
                <a16:creationId xmlns:a16="http://schemas.microsoft.com/office/drawing/2014/main" id="{B7AC0FDE-6193-5AFF-0C80-415D3B6FADA1}"/>
              </a:ext>
            </a:extLst>
          </p:cNvPr>
          <p:cNvSpPr>
            <a:spLocks noGrp="1"/>
          </p:cNvSpPr>
          <p:nvPr>
            <p:ph idx="1"/>
          </p:nvPr>
        </p:nvSpPr>
        <p:spPr>
          <a:xfrm>
            <a:off x="609600" y="1051370"/>
            <a:ext cx="10972800" cy="4484687"/>
          </a:xfrm>
        </p:spPr>
        <p:txBody>
          <a:bodyPr/>
          <a:lstStyle/>
          <a:p>
            <a:r>
              <a:rPr lang="en-US" dirty="0"/>
              <a:t>Vision  ·  Semantic Text  ·  Stylistic Text  ·  Topical Text</a:t>
            </a:r>
          </a:p>
          <a:p>
            <a:endParaRPr lang="en-US" dirty="0"/>
          </a:p>
          <a:p>
            <a:endParaRPr lang="en-US" dirty="0"/>
          </a:p>
          <a:p>
            <a:endParaRPr lang="en-US" dirty="0"/>
          </a:p>
          <a:p>
            <a:endParaRPr lang="en-US" dirty="0"/>
          </a:p>
          <a:p>
            <a:endParaRPr lang="en-US" dirty="0"/>
          </a:p>
          <a:p>
            <a:endParaRPr lang="en-US" dirty="0"/>
          </a:p>
          <a:p>
            <a:r>
              <a:rPr lang="en-US" dirty="0"/>
              <a:t>The distractor crowding drives target retrieval collapse in every modality tested</a:t>
            </a:r>
          </a:p>
          <a:p>
            <a:pPr lvl="1"/>
            <a:r>
              <a:rPr lang="en-US" dirty="0"/>
              <a:t>Fixed, pretrained embeddings and no retraining.</a:t>
            </a:r>
          </a:p>
          <a:p>
            <a:endParaRPr lang="en-US" dirty="0"/>
          </a:p>
          <a:p>
            <a:endParaRPr lang="en-US" dirty="0"/>
          </a:p>
          <a:p>
            <a:endParaRPr lang="en-US" dirty="0"/>
          </a:p>
        </p:txBody>
      </p:sp>
      <p:sp>
        <p:nvSpPr>
          <p:cNvPr id="11" name="Slide Number Placeholder 10">
            <a:extLst>
              <a:ext uri="{FF2B5EF4-FFF2-40B4-BE49-F238E27FC236}">
                <a16:creationId xmlns:a16="http://schemas.microsoft.com/office/drawing/2014/main" id="{10F9ECC7-791E-94F8-145D-EC1CB4FF6977}"/>
              </a:ext>
            </a:extLst>
          </p:cNvPr>
          <p:cNvSpPr>
            <a:spLocks noGrp="1"/>
          </p:cNvSpPr>
          <p:nvPr>
            <p:ph type="sldNum" sz="quarter" idx="11"/>
          </p:nvPr>
        </p:nvSpPr>
        <p:spPr>
          <a:xfrm>
            <a:off x="11292116" y="6523921"/>
            <a:ext cx="508000" cy="228600"/>
          </a:xfrm>
        </p:spPr>
        <p:txBody>
          <a:bodyPr/>
          <a:lstStyle/>
          <a:p>
            <a:fld id="{345D60D9-5372-5F40-9443-0F9AE5BDC3C8}" type="slidenum">
              <a:rPr lang="en-US" smtClean="0"/>
              <a:pPr/>
              <a:t>9</a:t>
            </a:fld>
            <a:endParaRPr lang="en-US"/>
          </a:p>
        </p:txBody>
      </p:sp>
      <p:pic>
        <p:nvPicPr>
          <p:cNvPr id="3" name="Picture 2">
            <a:extLst>
              <a:ext uri="{FF2B5EF4-FFF2-40B4-BE49-F238E27FC236}">
                <a16:creationId xmlns:a16="http://schemas.microsoft.com/office/drawing/2014/main" id="{16E9DE9C-9A33-7D75-136D-28CCEA9353CA}"/>
              </a:ext>
            </a:extLst>
          </p:cNvPr>
          <p:cNvPicPr>
            <a:picLocks noChangeAspect="1"/>
          </p:cNvPicPr>
          <p:nvPr/>
        </p:nvPicPr>
        <p:blipFill>
          <a:blip r:embed="rId2"/>
          <a:stretch>
            <a:fillRect/>
          </a:stretch>
        </p:blipFill>
        <p:spPr>
          <a:xfrm>
            <a:off x="758952" y="1505892"/>
            <a:ext cx="5652533" cy="2587206"/>
          </a:xfrm>
          <a:prstGeom prst="rect">
            <a:avLst/>
          </a:prstGeom>
        </p:spPr>
      </p:pic>
      <p:pic>
        <p:nvPicPr>
          <p:cNvPr id="4" name="Picture 3">
            <a:extLst>
              <a:ext uri="{FF2B5EF4-FFF2-40B4-BE49-F238E27FC236}">
                <a16:creationId xmlns:a16="http://schemas.microsoft.com/office/drawing/2014/main" id="{5027740C-438C-DE66-3ADE-E46076528302}"/>
              </a:ext>
            </a:extLst>
          </p:cNvPr>
          <p:cNvPicPr>
            <a:picLocks noChangeAspect="1"/>
          </p:cNvPicPr>
          <p:nvPr/>
        </p:nvPicPr>
        <p:blipFill>
          <a:blip r:embed="rId3"/>
          <a:stretch>
            <a:fillRect/>
          </a:stretch>
        </p:blipFill>
        <p:spPr>
          <a:xfrm>
            <a:off x="6411485" y="1505893"/>
            <a:ext cx="5611499" cy="2587206"/>
          </a:xfrm>
          <a:prstGeom prst="rect">
            <a:avLst/>
          </a:prstGeom>
        </p:spPr>
      </p:pic>
      <p:graphicFrame>
        <p:nvGraphicFramePr>
          <p:cNvPr id="10" name="Table 9">
            <a:extLst>
              <a:ext uri="{FF2B5EF4-FFF2-40B4-BE49-F238E27FC236}">
                <a16:creationId xmlns:a16="http://schemas.microsoft.com/office/drawing/2014/main" id="{5EE140A5-C0ED-2E64-ED06-6DD26B9DC6D1}"/>
              </a:ext>
            </a:extLst>
          </p:cNvPr>
          <p:cNvGraphicFramePr>
            <a:graphicFrameLocks noGrp="1"/>
          </p:cNvGraphicFramePr>
          <p:nvPr/>
        </p:nvGraphicFramePr>
        <p:xfrm>
          <a:off x="2011680" y="5000625"/>
          <a:ext cx="8168640" cy="1752600"/>
        </p:xfrm>
        <a:graphic>
          <a:graphicData uri="http://schemas.openxmlformats.org/drawingml/2006/table">
            <a:tbl>
              <a:tblPr firstRow="1" bandRow="1">
                <a:tableStyleId>{073A0DAA-6AF3-43AB-8588-CEC1D06C72B9}</a:tableStyleId>
              </a:tblPr>
              <a:tblGrid>
                <a:gridCol w="2042160">
                  <a:extLst>
                    <a:ext uri="{9D8B030D-6E8A-4147-A177-3AD203B41FA5}">
                      <a16:colId xmlns:a16="http://schemas.microsoft.com/office/drawing/2014/main" val="750731607"/>
                    </a:ext>
                  </a:extLst>
                </a:gridCol>
                <a:gridCol w="2042160">
                  <a:extLst>
                    <a:ext uri="{9D8B030D-6E8A-4147-A177-3AD203B41FA5}">
                      <a16:colId xmlns:a16="http://schemas.microsoft.com/office/drawing/2014/main" val="360754913"/>
                    </a:ext>
                  </a:extLst>
                </a:gridCol>
                <a:gridCol w="2042160">
                  <a:extLst>
                    <a:ext uri="{9D8B030D-6E8A-4147-A177-3AD203B41FA5}">
                      <a16:colId xmlns:a16="http://schemas.microsoft.com/office/drawing/2014/main" val="4089059933"/>
                    </a:ext>
                  </a:extLst>
                </a:gridCol>
                <a:gridCol w="2042160">
                  <a:extLst>
                    <a:ext uri="{9D8B030D-6E8A-4147-A177-3AD203B41FA5}">
                      <a16:colId xmlns:a16="http://schemas.microsoft.com/office/drawing/2014/main" val="3330478788"/>
                    </a:ext>
                  </a:extLst>
                </a:gridCol>
              </a:tblGrid>
              <a:tr h="0">
                <a:tc>
                  <a:txBody>
                    <a:bodyPr/>
                    <a:lstStyle/>
                    <a:p>
                      <a:r>
                        <a:rPr lang="en-US" sz="1000"/>
                        <a:t>Dataset</a:t>
                      </a:r>
                    </a:p>
                  </a:txBody>
                  <a:tcPr/>
                </a:tc>
                <a:tc>
                  <a:txBody>
                    <a:bodyPr/>
                    <a:lstStyle/>
                    <a:p>
                      <a:pPr lvl="0">
                        <a:buNone/>
                      </a:pPr>
                      <a:r>
                        <a:rPr lang="en-US" sz="1000"/>
                        <a:t>Query Selection</a:t>
                      </a:r>
                    </a:p>
                  </a:txBody>
                  <a:tcPr/>
                </a:tc>
                <a:tc>
                  <a:txBody>
                    <a:bodyPr/>
                    <a:lstStyle/>
                    <a:p>
                      <a:r>
                        <a:rPr lang="en-US" sz="1000" dirty="0"/>
                        <a:t>Target Selection</a:t>
                      </a:r>
                    </a:p>
                  </a:txBody>
                  <a:tcPr/>
                </a:tc>
                <a:tc>
                  <a:txBody>
                    <a:bodyPr/>
                    <a:lstStyle/>
                    <a:p>
                      <a:r>
                        <a:rPr lang="en-US" sz="1000"/>
                        <a:t>Pairing Strategy</a:t>
                      </a:r>
                    </a:p>
                  </a:txBody>
                  <a:tcPr/>
                </a:tc>
                <a:extLst>
                  <a:ext uri="{0D108BD9-81ED-4DB2-BD59-A6C34878D82A}">
                    <a16:rowId xmlns:a16="http://schemas.microsoft.com/office/drawing/2014/main" val="3890210108"/>
                  </a:ext>
                </a:extLst>
              </a:tr>
              <a:tr h="370840">
                <a:tc>
                  <a:txBody>
                    <a:bodyPr/>
                    <a:lstStyle/>
                    <a:p>
                      <a:r>
                        <a:rPr lang="en-US" sz="1000"/>
                        <a:t>QQP</a:t>
                      </a:r>
                    </a:p>
                  </a:txBody>
                  <a:tcPr/>
                </a:tc>
                <a:tc>
                  <a:txBody>
                    <a:bodyPr/>
                    <a:lstStyle/>
                    <a:p>
                      <a:pPr lvl="0">
                        <a:buNone/>
                      </a:pPr>
                      <a:r>
                        <a:rPr lang="en-US" sz="1000" b="0" i="0" u="none" strike="noStrike" noProof="0">
                          <a:latin typeface="Oracle Sans Tab"/>
                          <a:cs typeface="Oracle Sans Tab"/>
                        </a:rPr>
                        <a:t>1st question of a duplicate pair</a:t>
                      </a:r>
                      <a:endParaRPr lang="en-US" sz="1000"/>
                    </a:p>
                  </a:txBody>
                  <a:tcPr/>
                </a:tc>
                <a:tc>
                  <a:txBody>
                    <a:bodyPr/>
                    <a:lstStyle/>
                    <a:p>
                      <a:pPr lvl="0">
                        <a:buNone/>
                      </a:pPr>
                      <a:r>
                        <a:rPr lang="en-US" sz="1000" b="0" i="0" u="none" strike="noStrike" noProof="0">
                          <a:latin typeface="Oracle Sans Tab"/>
                          <a:cs typeface="Oracle Sans Tab"/>
                        </a:rPr>
                        <a:t>2nd question of the exact same pair</a:t>
                      </a:r>
                      <a:endParaRPr lang="en-US" sz="1000"/>
                    </a:p>
                  </a:txBody>
                  <a:tcPr/>
                </a:tc>
                <a:tc>
                  <a:txBody>
                    <a:bodyPr/>
                    <a:lstStyle/>
                    <a:p>
                      <a:pPr lvl="0">
                        <a:buNone/>
                      </a:pPr>
                      <a:r>
                        <a:rPr lang="en-US" sz="1000" b="0" i="0" u="none" strike="noStrike" noProof="0">
                          <a:latin typeface="Oracle Sans Tab"/>
                          <a:cs typeface="Oracle Sans Tab"/>
                        </a:rPr>
                        <a:t>1-to-1 (Explicit)</a:t>
                      </a:r>
                      <a:endParaRPr lang="en-US"/>
                    </a:p>
                  </a:txBody>
                  <a:tcPr/>
                </a:tc>
                <a:extLst>
                  <a:ext uri="{0D108BD9-81ED-4DB2-BD59-A6C34878D82A}">
                    <a16:rowId xmlns:a16="http://schemas.microsoft.com/office/drawing/2014/main" val="3602227468"/>
                  </a:ext>
                </a:extLst>
              </a:tr>
              <a:tr h="370840">
                <a:tc>
                  <a:txBody>
                    <a:bodyPr/>
                    <a:lstStyle/>
                    <a:p>
                      <a:r>
                        <a:rPr lang="en-US" sz="1000"/>
                        <a:t>20 Newsgroups</a:t>
                      </a:r>
                    </a:p>
                  </a:txBody>
                  <a:tcPr/>
                </a:tc>
                <a:tc>
                  <a:txBody>
                    <a:bodyPr/>
                    <a:lstStyle/>
                    <a:p>
                      <a:pPr lvl="0">
                        <a:buNone/>
                      </a:pPr>
                      <a:r>
                        <a:rPr lang="en-US" sz="1000" b="0" i="0" u="none" strike="noStrike" noProof="0">
                          <a:latin typeface="Oracle Sans Tab"/>
                          <a:cs typeface="Oracle Sans Tab"/>
                        </a:rPr>
                        <a:t>Minority topic document from the test split</a:t>
                      </a:r>
                      <a:endParaRPr lang="en-US" sz="1000"/>
                    </a:p>
                  </a:txBody>
                  <a:tcPr/>
                </a:tc>
                <a:tc>
                  <a:txBody>
                    <a:bodyPr/>
                    <a:lstStyle/>
                    <a:p>
                      <a:pPr lvl="0">
                        <a:buNone/>
                      </a:pPr>
                      <a:r>
                        <a:rPr lang="en-US" sz="1000" b="0" i="0" u="none" strike="noStrike" noProof="0">
                          <a:latin typeface="Oracle Sans Tab"/>
                          <a:cs typeface="Oracle Sans Tab"/>
                        </a:rPr>
                        <a:t>Computed nearest neighbor from the train split</a:t>
                      </a:r>
                    </a:p>
                  </a:txBody>
                  <a:tcPr/>
                </a:tc>
                <a:tc>
                  <a:txBody>
                    <a:bodyPr/>
                    <a:lstStyle/>
                    <a:p>
                      <a:pPr lvl="0">
                        <a:buNone/>
                      </a:pPr>
                      <a:r>
                        <a:rPr lang="en-US" sz="1000" b="0" i="0" u="none" strike="noStrike" noProof="0">
                          <a:latin typeface="Oracle Sans Tab"/>
                          <a:cs typeface="Oracle Sans Tab"/>
                        </a:rPr>
                        <a:t>1-to-1 (Computed NN) </a:t>
                      </a:r>
                      <a:endParaRPr lang="en-US"/>
                    </a:p>
                  </a:txBody>
                  <a:tcPr/>
                </a:tc>
                <a:extLst>
                  <a:ext uri="{0D108BD9-81ED-4DB2-BD59-A6C34878D82A}">
                    <a16:rowId xmlns:a16="http://schemas.microsoft.com/office/drawing/2014/main" val="626561174"/>
                  </a:ext>
                </a:extLst>
              </a:tr>
              <a:tr h="370840">
                <a:tc>
                  <a:txBody>
                    <a:bodyPr/>
                    <a:lstStyle/>
                    <a:p>
                      <a:pPr lvl="0">
                        <a:buNone/>
                      </a:pPr>
                      <a:r>
                        <a:rPr lang="en-US" sz="1000" b="0" i="0" u="none" strike="noStrike" noProof="0">
                          <a:latin typeface="Oracle Sans Tab"/>
                          <a:cs typeface="Oracle Sans Tab"/>
                        </a:rPr>
                        <a:t>Wiki Movie Plots </a:t>
                      </a:r>
                      <a:endParaRPr lang="en-US" sz="1000"/>
                    </a:p>
                  </a:txBody>
                  <a:tcPr/>
                </a:tc>
                <a:tc>
                  <a:txBody>
                    <a:bodyPr/>
                    <a:lstStyle/>
                    <a:p>
                      <a:pPr lvl="0">
                        <a:buNone/>
                      </a:pPr>
                      <a:r>
                        <a:rPr lang="en-US" sz="1000" b="0" i="0" u="none" strike="noStrike" noProof="0">
                          <a:latin typeface="Oracle Sans Tab"/>
                          <a:cs typeface="Oracle Sans Tab"/>
                        </a:rPr>
                        <a:t>"Film Noir" plot </a:t>
                      </a:r>
                      <a:endParaRPr lang="en-US" sz="1000"/>
                    </a:p>
                  </a:txBody>
                  <a:tcPr/>
                </a:tc>
                <a:tc>
                  <a:txBody>
                    <a:bodyPr/>
                    <a:lstStyle/>
                    <a:p>
                      <a:pPr lvl="0">
                        <a:buNone/>
                      </a:pPr>
                      <a:r>
                        <a:rPr lang="en-US" sz="1000" b="0" i="0" u="none" strike="noStrike" noProof="0">
                          <a:latin typeface="Oracle Sans Tab"/>
                          <a:cs typeface="Oracle Sans Tab"/>
                        </a:rPr>
                        <a:t>Any other "Film Noir" plot</a:t>
                      </a:r>
                    </a:p>
                  </a:txBody>
                  <a:tcPr/>
                </a:tc>
                <a:tc>
                  <a:txBody>
                    <a:bodyPr/>
                    <a:lstStyle/>
                    <a:p>
                      <a:pPr lvl="0">
                        <a:buNone/>
                      </a:pPr>
                      <a:r>
                        <a:rPr lang="en-US" sz="1000" b="0" i="0" u="none" strike="noStrike" noProof="0">
                          <a:latin typeface="Oracle Sans Tab"/>
                          <a:cs typeface="Oracle Sans Tab"/>
                        </a:rPr>
                        <a:t>1-to-Many (Leave-one-out)</a:t>
                      </a:r>
                      <a:endParaRPr lang="en-US"/>
                    </a:p>
                  </a:txBody>
                  <a:tcPr/>
                </a:tc>
                <a:extLst>
                  <a:ext uri="{0D108BD9-81ED-4DB2-BD59-A6C34878D82A}">
                    <a16:rowId xmlns:a16="http://schemas.microsoft.com/office/drawing/2014/main" val="1299785905"/>
                  </a:ext>
                </a:extLst>
              </a:tr>
              <a:tr h="370840">
                <a:tc>
                  <a:txBody>
                    <a:bodyPr/>
                    <a:lstStyle/>
                    <a:p>
                      <a:pPr lvl="0">
                        <a:buNone/>
                      </a:pPr>
                      <a:r>
                        <a:rPr lang="en-US" sz="1000"/>
                        <a:t>CIFAR-100</a:t>
                      </a:r>
                    </a:p>
                  </a:txBody>
                  <a:tcPr/>
                </a:tc>
                <a:tc>
                  <a:txBody>
                    <a:bodyPr/>
                    <a:lstStyle/>
                    <a:p>
                      <a:pPr lvl="0">
                        <a:buNone/>
                      </a:pPr>
                      <a:r>
                        <a:rPr lang="en-US" sz="1000" b="0" i="0" u="none" strike="noStrike" noProof="0"/>
                        <a:t>"Otter" image </a:t>
                      </a:r>
                      <a:endParaRPr lang="en-US" sz="1000"/>
                    </a:p>
                  </a:txBody>
                  <a:tcPr/>
                </a:tc>
                <a:tc>
                  <a:txBody>
                    <a:bodyPr/>
                    <a:lstStyle/>
                    <a:p>
                      <a:pPr lvl="0">
                        <a:buNone/>
                      </a:pPr>
                      <a:r>
                        <a:rPr lang="en-US" sz="1000" b="0" i="0" u="none" strike="noStrike" noProof="0">
                          <a:latin typeface="Oracle Sans Tab"/>
                          <a:cs typeface="Oracle Sans Tab"/>
                        </a:rPr>
                        <a:t>Any other "otter" image</a:t>
                      </a:r>
                    </a:p>
                  </a:txBody>
                  <a:tcPr/>
                </a:tc>
                <a:tc>
                  <a:txBody>
                    <a:bodyPr/>
                    <a:lstStyle/>
                    <a:p>
                      <a:pPr lvl="0">
                        <a:buNone/>
                      </a:pPr>
                      <a:r>
                        <a:rPr lang="en-US" sz="1000" b="0" i="0" u="none" strike="noStrike" noProof="0" dirty="0">
                          <a:latin typeface="Oracle Sans Tab"/>
                          <a:cs typeface="Oracle Sans Tab"/>
                        </a:rPr>
                        <a:t>1-to-Many (Leave-one-out)</a:t>
                      </a:r>
                      <a:endParaRPr lang="en-US" dirty="0"/>
                    </a:p>
                  </a:txBody>
                  <a:tcPr/>
                </a:tc>
                <a:extLst>
                  <a:ext uri="{0D108BD9-81ED-4DB2-BD59-A6C34878D82A}">
                    <a16:rowId xmlns:a16="http://schemas.microsoft.com/office/drawing/2014/main" val="3420288365"/>
                  </a:ext>
                </a:extLst>
              </a:tr>
            </a:tbl>
          </a:graphicData>
        </a:graphic>
      </p:graphicFrame>
    </p:spTree>
    <p:extLst>
      <p:ext uri="{BB962C8B-B14F-4D97-AF65-F5344CB8AC3E}">
        <p14:creationId xmlns:p14="http://schemas.microsoft.com/office/powerpoint/2010/main" val="801685791"/>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8.9"/>
</p:tagLst>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120912</TotalTime>
  <Words>3548</Words>
  <Application>Microsoft Office PowerPoint</Application>
  <PresentationFormat>Widescreen</PresentationFormat>
  <Paragraphs>486</Paragraphs>
  <Slides>32</Slides>
  <Notes>12</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Calibri</vt:lpstr>
      <vt:lpstr>Aptos Mono</vt:lpstr>
      <vt:lpstr>Aptos</vt:lpstr>
      <vt:lpstr>Helvetica Neue</vt:lpstr>
      <vt:lpstr>Oracle Sans Tab</vt:lpstr>
      <vt:lpstr>Cambria Math</vt:lpstr>
      <vt:lpstr>Wingdings</vt:lpstr>
      <vt:lpstr>Times New Roman</vt:lpstr>
      <vt:lpstr>vasin_CCG</vt:lpstr>
      <vt:lpstr>AI for Data and Data for AI </vt:lpstr>
      <vt:lpstr>The Promise of Gen AI to Knowledge Access &amp; Use</vt:lpstr>
      <vt:lpstr>Knowledge Access &amp; Use</vt:lpstr>
      <vt:lpstr>AI for Data and Data for AI</vt:lpstr>
      <vt:lpstr>Why is it Hard?</vt:lpstr>
      <vt:lpstr>(1) Semantics Challenges to Retrieval</vt:lpstr>
      <vt:lpstr>Inherent Goal Collision in Dense Retrieval </vt:lpstr>
      <vt:lpstr>A Sharp Phase Transition in Retrieval</vt:lpstr>
      <vt:lpstr>Dense Retrieval Collapse: Empirical Data</vt:lpstr>
      <vt:lpstr>Towards Mitigation: Metadata Enrichment</vt:lpstr>
      <vt:lpstr>(2) Structural Challenges: Table Retrieval</vt:lpstr>
      <vt:lpstr>Information &amp; Structural Alignment </vt:lpstr>
      <vt:lpstr>(2) Information &amp; Structural Alignment </vt:lpstr>
      <vt:lpstr>(2) Information &amp; Structural Alignment </vt:lpstr>
      <vt:lpstr>Where are we in NL-2-SQL?</vt:lpstr>
      <vt:lpstr>Why is it Hard?</vt:lpstr>
      <vt:lpstr>ORACLE AI Solution: SOMA-SQL [Somayajula, Liu, et al.’26]</vt:lpstr>
      <vt:lpstr>Differentiator #1: Synthetic Query Logs</vt:lpstr>
      <vt:lpstr>Differentiator #2: Ambiguity-Driven Probing</vt:lpstr>
      <vt:lpstr>Consistent Gains Across Diverse NL2SQL Benchmarks</vt:lpstr>
      <vt:lpstr>Why is it Hard?</vt:lpstr>
      <vt:lpstr>Using Multiple Information Sources</vt:lpstr>
      <vt:lpstr>Models Struggle on Multi-Step Reasoning</vt:lpstr>
      <vt:lpstr>A Realistic Electronic Health Records Example</vt:lpstr>
      <vt:lpstr>The Rich Data Challenge </vt:lpstr>
      <vt:lpstr>Visually Rich Document Understanding </vt:lpstr>
      <vt:lpstr>Off-Line &amp; Inference-Time Processing</vt:lpstr>
      <vt:lpstr>Off-Line &amp; Inference-Time Processing</vt:lpstr>
      <vt:lpstr>Planning &amp; Optimization </vt:lpstr>
      <vt:lpstr>And How About Coding Agents?</vt:lpstr>
      <vt:lpstr>Conflicts, Perspectives, and Mis-/Disinformation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danroth@seas.upenn.edu</dc:creator>
  <cp:lastModifiedBy>Roth, Dan</cp:lastModifiedBy>
  <cp:revision>1056</cp:revision>
  <dcterms:created xsi:type="dcterms:W3CDTF">2017-10-04T15:10:59Z</dcterms:created>
  <dcterms:modified xsi:type="dcterms:W3CDTF">2026-06-04T22:51:20Z</dcterms:modified>
  <cp:contentStatus/>
</cp:coreProperties>
</file>